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6858000" cx="12192000"/>
  <p:notesSz cx="6858000" cy="9144000"/>
  <p:embeddedFontLst>
    <p:embeddedFont>
      <p:font typeface="Play"/>
      <p:regular r:id="rId34"/>
      <p:bold r:id="rId35"/>
    </p:embeddedFont>
    <p:embeddedFont>
      <p:font typeface="Roboto"/>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0" roundtripDataSignature="AMtx7mjogOjHcu+hXZf6bTzjeTFEb9Nh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95AEE09-0692-4D36-A3B0-B561F13F91D0}">
  <a:tblStyle styleId="{895AEE09-0692-4D36-A3B0-B561F13F91D0}" styleName="Table_0">
    <a:wholeTbl>
      <a:tcTxStyle b="off" i="off">
        <a:font>
          <a:latin typeface="Aptos"/>
          <a:ea typeface="Aptos"/>
          <a:cs typeface="Aptos"/>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9EC"/>
          </a:solidFill>
        </a:fill>
      </a:tcStyle>
    </a:wholeTbl>
    <a:band1H>
      <a:tcTxStyle/>
      <a:tcStyle>
        <a:fill>
          <a:solidFill>
            <a:srgbClr val="CAD1D8"/>
          </a:solidFill>
        </a:fill>
      </a:tcStyle>
    </a:band1H>
    <a:band2H>
      <a:tcTxStyle/>
    </a:band2H>
    <a:band1V>
      <a:tcTxStyle/>
      <a:tcStyle>
        <a:fill>
          <a:solidFill>
            <a:srgbClr val="CAD1D8"/>
          </a:solidFill>
        </a:fill>
      </a:tcStyle>
    </a:band1V>
    <a:band2V>
      <a:tcTxStyle/>
    </a:band2V>
    <a:lastCol>
      <a:tcTxStyle b="on" i="off">
        <a:font>
          <a:latin typeface="Aptos"/>
          <a:ea typeface="Aptos"/>
          <a:cs typeface="Aptos"/>
        </a:font>
        <a:schemeClr val="lt1"/>
      </a:tcTxStyle>
      <a:tcStyle>
        <a:fill>
          <a:solidFill>
            <a:schemeClr val="accent1"/>
          </a:solidFill>
        </a:fill>
      </a:tcStyle>
    </a:lastCol>
    <a:firstCol>
      <a:tcTxStyle b="on" i="off">
        <a:font>
          <a:latin typeface="Aptos"/>
          <a:ea typeface="Aptos"/>
          <a:cs typeface="Aptos"/>
        </a:font>
        <a:schemeClr val="lt1"/>
      </a:tcTxStyle>
      <a:tcStyle>
        <a:fill>
          <a:solidFill>
            <a:schemeClr val="accent1"/>
          </a:solidFill>
        </a:fill>
      </a:tcStyle>
    </a:firstCol>
    <a:lastRow>
      <a:tcTxStyle b="on" i="off">
        <a:font>
          <a:latin typeface="Aptos"/>
          <a:ea typeface="Aptos"/>
          <a:cs typeface="Aptos"/>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ptos"/>
          <a:ea typeface="Aptos"/>
          <a:cs typeface="Aptos"/>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Play-bold.fntdata"/><Relationship Id="rId12" Type="http://schemas.openxmlformats.org/officeDocument/2006/relationships/slide" Target="slides/slide7.xml"/><Relationship Id="rId34" Type="http://schemas.openxmlformats.org/officeDocument/2006/relationships/font" Target="fonts/Play-regular.fntdata"/><Relationship Id="rId15" Type="http://schemas.openxmlformats.org/officeDocument/2006/relationships/slide" Target="slides/slide10.xml"/><Relationship Id="rId37" Type="http://schemas.openxmlformats.org/officeDocument/2006/relationships/font" Target="fonts/Roboto-bold.fntdata"/><Relationship Id="rId14" Type="http://schemas.openxmlformats.org/officeDocument/2006/relationships/slide" Target="slides/slide9.xml"/><Relationship Id="rId36" Type="http://schemas.openxmlformats.org/officeDocument/2006/relationships/font" Target="fonts/Roboto-regular.fntdata"/><Relationship Id="rId17" Type="http://schemas.openxmlformats.org/officeDocument/2006/relationships/slide" Target="slides/slide12.xml"/><Relationship Id="rId39" Type="http://schemas.openxmlformats.org/officeDocument/2006/relationships/font" Target="fonts/Roboto-boldItalic.fntdata"/><Relationship Id="rId16" Type="http://schemas.openxmlformats.org/officeDocument/2006/relationships/slide" Target="slides/slide11.xml"/><Relationship Id="rId38" Type="http://schemas.openxmlformats.org/officeDocument/2006/relationships/font" Target="fonts/Roboto-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Introduction to CLCC:</a:t>
            </a:r>
            <a:endParaRPr/>
          </a:p>
          <a:p>
            <a:pPr indent="-298450" lvl="0" marL="457200" rtl="0" algn="l">
              <a:spcBef>
                <a:spcPts val="0"/>
              </a:spcBef>
              <a:spcAft>
                <a:spcPts val="0"/>
              </a:spcAft>
              <a:buSzPts val="1100"/>
              <a:buChar char="●"/>
            </a:pPr>
            <a:r>
              <a:rPr lang="en-US"/>
              <a:t>Convener of the land conservation community through networking and collaborative programs, as well as annual conference</a:t>
            </a:r>
            <a:endParaRPr/>
          </a:p>
          <a:p>
            <a:pPr indent="-298450" lvl="0" marL="457200" rtl="0" algn="l">
              <a:spcBef>
                <a:spcPts val="0"/>
              </a:spcBef>
              <a:spcAft>
                <a:spcPts val="0"/>
              </a:spcAft>
              <a:buSzPts val="1100"/>
              <a:buChar char="●"/>
            </a:pPr>
            <a:r>
              <a:rPr lang="en-US"/>
              <a:t>Provider of timely, practical, and affordable opportunities to build organizational capacity</a:t>
            </a:r>
            <a:endParaRPr/>
          </a:p>
          <a:p>
            <a:pPr indent="-298450" lvl="0" marL="457200" rtl="0" algn="l">
              <a:spcBef>
                <a:spcPts val="0"/>
              </a:spcBef>
              <a:spcAft>
                <a:spcPts val="0"/>
              </a:spcAft>
              <a:buSzPts val="1100"/>
              <a:buChar char="●"/>
            </a:pPr>
            <a:r>
              <a:rPr lang="en-US"/>
              <a:t>Provider of direct technical assistance and conservation information.</a:t>
            </a:r>
            <a:endParaRPr/>
          </a:p>
          <a:p>
            <a:pPr indent="-298450" lvl="0" marL="457200" rtl="0" algn="l">
              <a:spcBef>
                <a:spcPts val="0"/>
              </a:spcBef>
              <a:spcAft>
                <a:spcPts val="0"/>
              </a:spcAft>
              <a:buSzPts val="1100"/>
              <a:buChar char="●"/>
            </a:pPr>
            <a:r>
              <a:rPr lang="en-US"/>
              <a:t>Advocate for the land conservation community and leader on on policies related to conservation issues</a:t>
            </a:r>
            <a:endParaRPr/>
          </a:p>
          <a:p>
            <a:pPr indent="-298450" lvl="0" marL="457200" rtl="0" algn="l">
              <a:spcBef>
                <a:spcPts val="0"/>
              </a:spcBef>
              <a:spcAft>
                <a:spcPts val="0"/>
              </a:spcAft>
              <a:buSzPts val="1100"/>
              <a:buChar char="●"/>
            </a:pPr>
            <a:r>
              <a:rPr lang="en-US">
                <a:solidFill>
                  <a:schemeClr val="dk1"/>
                </a:solidFill>
              </a:rPr>
              <a:t>Grantmaker to the land trust community through programs like this, TAG, and CCPP.</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Housekeeping:</a:t>
            </a:r>
            <a:endParaRPr/>
          </a:p>
          <a:p>
            <a:pPr indent="-298450" lvl="0" marL="457200" rtl="0" algn="l">
              <a:spcBef>
                <a:spcPts val="0"/>
              </a:spcBef>
              <a:spcAft>
                <a:spcPts val="0"/>
              </a:spcAft>
              <a:buSzPts val="1100"/>
              <a:buChar char="●"/>
            </a:pPr>
            <a:r>
              <a:rPr lang="en-US"/>
              <a:t>Put questions in the chat and we will get to them at the end - can also hold your question until the end for open Q&amp;A</a:t>
            </a:r>
            <a:endParaRPr/>
          </a:p>
          <a:p>
            <a:pPr indent="-298450" lvl="0" marL="457200" rtl="0" algn="l">
              <a:spcBef>
                <a:spcPts val="0"/>
              </a:spcBef>
              <a:spcAft>
                <a:spcPts val="0"/>
              </a:spcAft>
              <a:buSzPts val="1100"/>
              <a:buChar char="●"/>
            </a:pPr>
            <a:r>
              <a:rPr lang="en-US"/>
              <a:t>We will be recording, and will make the </a:t>
            </a:r>
            <a:r>
              <a:rPr lang="en-US"/>
              <a:t>recording</a:t>
            </a:r>
            <a:r>
              <a:rPr lang="en-US"/>
              <a:t> available within a few days, on the grant webpage.</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ab534e19fd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None/>
            </a:pPr>
            <a:r>
              <a:t/>
            </a:r>
            <a:endParaRPr/>
          </a:p>
        </p:txBody>
      </p:sp>
      <p:sp>
        <p:nvSpPr>
          <p:cNvPr id="162" name="Google Shape;162;g2ab534e19fd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ab534e19fd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g2ab534e19fd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ab534e19f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g2ab534e19fd_0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ab534e19fd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RB</a:t>
            </a:r>
            <a:endParaRPr/>
          </a:p>
        </p:txBody>
      </p:sp>
      <p:sp>
        <p:nvSpPr>
          <p:cNvPr id="188" name="Google Shape;188;g2ab534e19fd_0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ab534e19fd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Matching funds may be retroactively reimbursed from a planning grant if the LT applies and </a:t>
            </a:r>
            <a:r>
              <a:rPr lang="en-US"/>
              <a:t>receives</a:t>
            </a:r>
            <a:r>
              <a:rPr lang="en-US"/>
              <a:t> an implementation grant as well.</a:t>
            </a:r>
            <a:endParaRPr/>
          </a:p>
        </p:txBody>
      </p:sp>
      <p:sp>
        <p:nvSpPr>
          <p:cNvPr id="196" name="Google Shape;196;g2ab534e19fd_0_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ab534e19fd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Private forester for forest stewardship plan</a:t>
            </a:r>
            <a:endParaRPr/>
          </a:p>
          <a:p>
            <a:pPr indent="0" lvl="0" marL="0" rtl="0" algn="l">
              <a:spcBef>
                <a:spcPts val="0"/>
              </a:spcBef>
              <a:spcAft>
                <a:spcPts val="0"/>
              </a:spcAft>
              <a:buNone/>
            </a:pPr>
            <a:r>
              <a:rPr lang="en-US"/>
              <a:t>Company/operator for seed drill for pollinator meadow, tigercat/forest brush mower</a:t>
            </a:r>
            <a:endParaRPr/>
          </a:p>
          <a:p>
            <a:pPr indent="0" lvl="0" marL="0" rtl="0" algn="l">
              <a:spcBef>
                <a:spcPts val="0"/>
              </a:spcBef>
              <a:spcAft>
                <a:spcPts val="0"/>
              </a:spcAft>
              <a:buNone/>
            </a:pPr>
            <a:r>
              <a:rPr lang="en-US"/>
              <a:t>Deer Fence, saplings, seeds</a:t>
            </a:r>
            <a:endParaRPr/>
          </a:p>
        </p:txBody>
      </p:sp>
      <p:sp>
        <p:nvSpPr>
          <p:cNvPr id="204" name="Google Shape;204;g2ab534e19fd_0_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ab534e19fd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g2ab534e19fd_0_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ab534e19fd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g2ab534e19fd_0_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ab534e19fd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Project will be utilized for additional impacts outside the project area.</a:t>
            </a:r>
            <a:endParaRPr/>
          </a:p>
        </p:txBody>
      </p:sp>
      <p:sp>
        <p:nvSpPr>
          <p:cNvPr id="228" name="Google Shape;228;g2ab534e19fd_0_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ab534e19fd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g2ab534e19fd_0_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ed9275d29c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First time program was offered through DoAg - $7MM available. 78 applicants requested more than $55MM. CLCC was one of 12 applicants to be awarded</a:t>
            </a:r>
            <a:r>
              <a:rPr lang="en-US"/>
              <a:t>.</a:t>
            </a:r>
            <a:endParaRPr/>
          </a:p>
          <a:p>
            <a:pPr indent="0" lvl="0" marL="0" rtl="0" algn="l">
              <a:spcBef>
                <a:spcPts val="0"/>
              </a:spcBef>
              <a:spcAft>
                <a:spcPts val="0"/>
              </a:spcAft>
              <a:buClr>
                <a:schemeClr val="dk1"/>
              </a:buClr>
              <a:buSzPts val="1100"/>
              <a:buFont typeface="Arial"/>
              <a:buNone/>
            </a:pPr>
            <a:r>
              <a:rPr lang="en-US"/>
              <a:t>CLCC </a:t>
            </a:r>
            <a:r>
              <a:rPr lang="en-US"/>
              <a:t>received</a:t>
            </a:r>
            <a:r>
              <a:rPr lang="en-US"/>
              <a:t> $750,000. $500,000 will be regranted, remainder will support outreach, </a:t>
            </a:r>
            <a:r>
              <a:rPr lang="en-US"/>
              <a:t>technical</a:t>
            </a:r>
            <a:r>
              <a:rPr lang="en-US"/>
              <a:t> assistance, and administration of grant program. CLCC provided a $100,000 match.</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Other regrant programs being offered by:</a:t>
            </a:r>
            <a:endParaRPr/>
          </a:p>
          <a:p>
            <a:pPr indent="-298450" lvl="0" marL="457200" rtl="0" algn="l">
              <a:spcBef>
                <a:spcPts val="0"/>
              </a:spcBef>
              <a:spcAft>
                <a:spcPts val="0"/>
              </a:spcAft>
              <a:buSzPts val="1100"/>
              <a:buChar char="●"/>
            </a:pPr>
            <a:r>
              <a:rPr lang="en-US"/>
              <a:t>UConn Extension</a:t>
            </a:r>
            <a:endParaRPr/>
          </a:p>
          <a:p>
            <a:pPr indent="-298450" lvl="0" marL="457200" rtl="0" algn="l">
              <a:spcBef>
                <a:spcPts val="0"/>
              </a:spcBef>
              <a:spcAft>
                <a:spcPts val="0"/>
              </a:spcAft>
              <a:buSzPts val="1100"/>
              <a:buChar char="●"/>
            </a:pPr>
            <a:r>
              <a:rPr lang="en-US"/>
              <a:t>New Connecticut Farmer Alliance</a:t>
            </a:r>
            <a:endParaRPr/>
          </a:p>
          <a:p>
            <a:pPr indent="-298450" lvl="0" marL="457200" rtl="0" algn="l">
              <a:spcBef>
                <a:spcPts val="0"/>
              </a:spcBef>
              <a:spcAft>
                <a:spcPts val="0"/>
              </a:spcAft>
              <a:buSzPts val="1100"/>
              <a:buChar char="●"/>
            </a:pPr>
            <a:r>
              <a:rPr lang="en-US"/>
              <a:t>Northwest Connecticut Land Conservancy</a:t>
            </a:r>
            <a:endParaRPr/>
          </a:p>
          <a:p>
            <a:pPr indent="-298450" lvl="0" marL="457200" rtl="0" algn="l">
              <a:spcBef>
                <a:spcPts val="0"/>
              </a:spcBef>
              <a:spcAft>
                <a:spcPts val="0"/>
              </a:spcAft>
              <a:buSzPts val="1100"/>
              <a:buChar char="●"/>
            </a:pPr>
            <a:r>
              <a:rPr lang="en-US"/>
              <a:t>Connecticut Resource Conservation &amp; Development, Inc.</a:t>
            </a:r>
            <a:endParaRPr/>
          </a:p>
          <a:p>
            <a:pPr indent="0" lvl="0" marL="0" rtl="0" algn="l">
              <a:spcBef>
                <a:spcPts val="0"/>
              </a:spcBef>
              <a:spcAft>
                <a:spcPts val="0"/>
              </a:spcAft>
              <a:buNone/>
            </a:pPr>
            <a:r>
              <a:rPr lang="en-US"/>
              <a:t>May be a better fit for your project, so worth looking at all options.</a:t>
            </a:r>
            <a:endParaRPr/>
          </a:p>
        </p:txBody>
      </p:sp>
      <p:sp>
        <p:nvSpPr>
          <p:cNvPr id="89" name="Google Shape;89;g1ed9275d29c_0_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ab534e19fd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44" name="Google Shape;244;g2ab534e19fd_0_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ab534e19fd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g2ab534e19fd_0_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ab534e19fd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g2ab534e19fd_0_1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aba7b31f7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Will want to see specific goals of project. </a:t>
            </a:r>
            <a:r>
              <a:rPr lang="en-US">
                <a:solidFill>
                  <a:schemeClr val="dk1"/>
                </a:solidFill>
              </a:rPr>
              <a:t>Goals can include mitigation (carbon sequestration), resilience (wildlife habitat, increased tree species diversity), adaptation (favoring planting of climate adapted trees). P</a:t>
            </a:r>
            <a:r>
              <a:rPr lang="en-US"/>
              <a:t>roject will be evaluated on realism of budget, timeline, project team. Want to see organizational support &amp; ability to sustain. Strengthens project to involve</a:t>
            </a:r>
            <a:r>
              <a:rPr lang="en-US"/>
              <a:t> volunteers, include public education programs, interpretive signage. </a:t>
            </a:r>
            <a:endParaRPr/>
          </a:p>
        </p:txBody>
      </p:sp>
      <p:sp>
        <p:nvSpPr>
          <p:cNvPr id="268" name="Google Shape;268;g2aba7b31f7c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aba7b31f7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Same evaluation criteria - timeline, project team, budget. Also can involve volunteers, signage, public programs. If this same parcel was owned by Save Our Forests, could have applied for reforestation instead - projects should reflect LT goals. </a:t>
            </a:r>
            <a:endParaRPr/>
          </a:p>
        </p:txBody>
      </p:sp>
      <p:sp>
        <p:nvSpPr>
          <p:cNvPr id="276" name="Google Shape;276;g2aba7b31f7c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aba7b31f7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What type of consultant to engage </a:t>
            </a:r>
            <a:r>
              <a:rPr lang="en-US"/>
              <a:t>depends on property characteristics and land trust goals (inc implementation funding). Most likely forester - can also make riparian recommendations - but if mostly open field or mostly riparian/wetland (e.g. trout habitat), might choose a different professional.  </a:t>
            </a:r>
            <a:endParaRPr/>
          </a:p>
        </p:txBody>
      </p:sp>
      <p:sp>
        <p:nvSpPr>
          <p:cNvPr id="284" name="Google Shape;284;g2aba7b31f7c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ab73d8c03b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rgbClr val="0A0A0A"/>
                </a:solidFill>
                <a:highlight>
                  <a:srgbClr val="FEFEFE"/>
                </a:highlight>
                <a:latin typeface="Roboto"/>
                <a:ea typeface="Roboto"/>
                <a:cs typeface="Roboto"/>
                <a:sym typeface="Roboto"/>
              </a:rPr>
              <a:t>CSSC is available for Brainstorming opportunities to implement climate-smart practices. Bridge to available resources. Have meetings with. Visit your land trust properties and provide insight about how climate-smart practices could be best incorporated into land stewardship programs &amp; projects  </a:t>
            </a:r>
            <a:endParaRPr sz="1200">
              <a:solidFill>
                <a:srgbClr val="0A0A0A"/>
              </a:solidFill>
              <a:highlight>
                <a:srgbClr val="FEFEFE"/>
              </a:highlight>
              <a:latin typeface="Roboto"/>
              <a:ea typeface="Roboto"/>
              <a:cs typeface="Roboto"/>
              <a:sym typeface="Roboto"/>
            </a:endParaRPr>
          </a:p>
          <a:p>
            <a:pPr indent="0" lvl="0" marL="0" rtl="0" algn="l">
              <a:spcBef>
                <a:spcPts val="0"/>
              </a:spcBef>
              <a:spcAft>
                <a:spcPts val="0"/>
              </a:spcAft>
              <a:buNone/>
            </a:pPr>
            <a:r>
              <a:rPr lang="en-US" sz="1200">
                <a:solidFill>
                  <a:srgbClr val="0A0A0A"/>
                </a:solidFill>
                <a:highlight>
                  <a:srgbClr val="FEFEFE"/>
                </a:highlight>
                <a:latin typeface="Roboto"/>
                <a:ea typeface="Roboto"/>
                <a:cs typeface="Roboto"/>
                <a:sym typeface="Roboto"/>
              </a:rPr>
              <a:t>Review existing plans or materials</a:t>
            </a:r>
            <a:endParaRPr sz="1200">
              <a:solidFill>
                <a:srgbClr val="0A0A0A"/>
              </a:solidFill>
              <a:highlight>
                <a:srgbClr val="FEFEFE"/>
              </a:highlight>
              <a:latin typeface="Roboto"/>
              <a:ea typeface="Roboto"/>
              <a:cs typeface="Roboto"/>
              <a:sym typeface="Roboto"/>
            </a:endParaRPr>
          </a:p>
          <a:p>
            <a:pPr indent="0" lvl="0" marL="0" rtl="0" algn="l">
              <a:spcBef>
                <a:spcPts val="0"/>
              </a:spcBef>
              <a:spcAft>
                <a:spcPts val="0"/>
              </a:spcAft>
              <a:buNone/>
            </a:pPr>
            <a:r>
              <a:t/>
            </a:r>
            <a:endParaRPr sz="1200">
              <a:solidFill>
                <a:srgbClr val="0A0A0A"/>
              </a:solidFill>
              <a:highlight>
                <a:srgbClr val="FEFEFE"/>
              </a:highlight>
              <a:latin typeface="Roboto"/>
              <a:ea typeface="Roboto"/>
              <a:cs typeface="Roboto"/>
              <a:sym typeface="Roboto"/>
            </a:endParaRPr>
          </a:p>
          <a:p>
            <a:pPr indent="0" lvl="0" marL="0" rtl="0" algn="l">
              <a:spcBef>
                <a:spcPts val="0"/>
              </a:spcBef>
              <a:spcAft>
                <a:spcPts val="0"/>
              </a:spcAft>
              <a:buNone/>
            </a:pPr>
            <a:r>
              <a:rPr lang="en-US" sz="1200">
                <a:solidFill>
                  <a:srgbClr val="0A0A0A"/>
                </a:solidFill>
                <a:highlight>
                  <a:srgbClr val="FEFEFE"/>
                </a:highlight>
                <a:latin typeface="Roboto"/>
                <a:ea typeface="Roboto"/>
                <a:cs typeface="Roboto"/>
                <a:sym typeface="Roboto"/>
              </a:rPr>
              <a:t>Service Foresters may spend up to one full day per calendar year with a given landowner for no charge touring property discussing goals, interest and concerns</a:t>
            </a:r>
            <a:endParaRPr sz="1200">
              <a:solidFill>
                <a:srgbClr val="0A0A0A"/>
              </a:solidFill>
              <a:highlight>
                <a:srgbClr val="FEFEFE"/>
              </a:highlight>
              <a:latin typeface="Roboto"/>
              <a:ea typeface="Roboto"/>
              <a:cs typeface="Roboto"/>
              <a:sym typeface="Roboto"/>
            </a:endParaRPr>
          </a:p>
          <a:p>
            <a:pPr indent="0" lvl="0" marL="0" rtl="0" algn="l">
              <a:spcBef>
                <a:spcPts val="0"/>
              </a:spcBef>
              <a:spcAft>
                <a:spcPts val="0"/>
              </a:spcAft>
              <a:buNone/>
            </a:pPr>
            <a:r>
              <a:t/>
            </a:r>
            <a:endParaRPr sz="1200">
              <a:solidFill>
                <a:srgbClr val="0A0A0A"/>
              </a:solidFill>
              <a:highlight>
                <a:srgbClr val="FEFEFE"/>
              </a:highlight>
              <a:latin typeface="Roboto"/>
              <a:ea typeface="Roboto"/>
              <a:cs typeface="Roboto"/>
              <a:sym typeface="Roboto"/>
            </a:endParaRPr>
          </a:p>
          <a:p>
            <a:pPr indent="0" lvl="0" marL="0" rtl="0" algn="l">
              <a:spcBef>
                <a:spcPts val="0"/>
              </a:spcBef>
              <a:spcAft>
                <a:spcPts val="0"/>
              </a:spcAft>
              <a:buNone/>
            </a:pPr>
            <a:r>
              <a:t/>
            </a:r>
            <a:endParaRPr/>
          </a:p>
        </p:txBody>
      </p:sp>
      <p:sp>
        <p:nvSpPr>
          <p:cNvPr id="292" name="Google Shape;292;g2ab73d8c03b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ab73d8c03b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g2ab73d8c03b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adce91d777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g2adce91d777_1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ed9275d29c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g1ed9275d29c_0_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ed9275d29c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g1ed9275d29c_0_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adce91d77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g2adce91d777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adce91d777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g2adce91d777_1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ab534e19fd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120 land trusts have collectively conserved 200,000+ acres of land – maximize their impact as natural climate solutions</a:t>
            </a:r>
            <a:endParaRPr/>
          </a:p>
        </p:txBody>
      </p:sp>
      <p:sp>
        <p:nvSpPr>
          <p:cNvPr id="133" name="Google Shape;133;g2ab534e19fd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aba7b31f7c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g2aba7b31f7c_1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aba7b31f7c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EXAMPLES:</a:t>
            </a:r>
            <a:endParaRPr/>
          </a:p>
          <a:p>
            <a:pPr indent="0" lvl="0" marL="0" rtl="0" algn="l">
              <a:spcBef>
                <a:spcPts val="0"/>
              </a:spcBef>
              <a:spcAft>
                <a:spcPts val="0"/>
              </a:spcAft>
              <a:buNone/>
            </a:pPr>
            <a:r>
              <a:rPr lang="en-US"/>
              <a:t>Mitigation - increasing carbon storage through things like reducing tillage on farms to store soil carbon, or planting trees to sequester carbon.</a:t>
            </a:r>
            <a:endParaRPr/>
          </a:p>
          <a:p>
            <a:pPr indent="0" lvl="0" marL="0" rtl="0" algn="l">
              <a:spcBef>
                <a:spcPts val="0"/>
              </a:spcBef>
              <a:spcAft>
                <a:spcPts val="0"/>
              </a:spcAft>
              <a:buNone/>
            </a:pPr>
            <a:r>
              <a:rPr lang="en-US"/>
              <a:t>Resilience - </a:t>
            </a:r>
            <a:r>
              <a:rPr lang="en-US"/>
              <a:t>diversification</a:t>
            </a:r>
            <a:r>
              <a:rPr lang="en-US"/>
              <a:t> of crops, managing forests to increase age &amp; species diversity</a:t>
            </a:r>
            <a:endParaRPr/>
          </a:p>
          <a:p>
            <a:pPr indent="0" lvl="0" marL="0" rtl="0" algn="l">
              <a:spcBef>
                <a:spcPts val="0"/>
              </a:spcBef>
              <a:spcAft>
                <a:spcPts val="0"/>
              </a:spcAft>
              <a:buNone/>
            </a:pPr>
            <a:r>
              <a:rPr lang="en-US"/>
              <a:t>Adaptation - planting crops (or trees) that are adapted to warmer </a:t>
            </a:r>
            <a:r>
              <a:rPr lang="en-US"/>
              <a:t>climates, or managing forests to promote native species that are more drought tolerant (hickory vs red maple).</a:t>
            </a:r>
            <a:endParaRPr/>
          </a:p>
        </p:txBody>
      </p:sp>
      <p:sp>
        <p:nvSpPr>
          <p:cNvPr id="153" name="Google Shape;153;g2aba7b31f7c_1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 name="Shape 23"/>
        <p:cNvGrpSpPr/>
        <p:nvPr/>
      </p:nvGrpSpPr>
      <p:grpSpPr>
        <a:xfrm>
          <a:off x="0" y="0"/>
          <a:ext cx="0" cy="0"/>
          <a:chOff x="0" y="0"/>
          <a:chExt cx="0" cy="0"/>
        </a:xfrm>
      </p:grpSpPr>
      <p:sp>
        <p:nvSpPr>
          <p:cNvPr id="24" name="Google Shape;24;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2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 name="Shape 30"/>
        <p:cNvGrpSpPr/>
        <p:nvPr/>
      </p:nvGrpSpPr>
      <p:grpSpPr>
        <a:xfrm>
          <a:off x="0" y="0"/>
          <a:ext cx="0" cy="0"/>
          <a:chOff x="0" y="0"/>
          <a:chExt cx="0" cy="0"/>
        </a:xfrm>
      </p:grpSpPr>
      <p:sp>
        <p:nvSpPr>
          <p:cNvPr id="31" name="Google Shape;31;p2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2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3" name="Google Shape;33;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0"/>
          <p:cNvSpPr/>
          <p:nvPr>
            <p:ph idx="2" type="pic"/>
          </p:nvPr>
        </p:nvSpPr>
        <p:spPr>
          <a:xfrm>
            <a:off x="5183188" y="987425"/>
            <a:ext cx="6172200" cy="4873625"/>
          </a:xfrm>
          <a:prstGeom prst="rect">
            <a:avLst/>
          </a:prstGeom>
          <a:noFill/>
          <a:ln>
            <a:noFill/>
          </a:ln>
        </p:spPr>
      </p:sp>
      <p:sp>
        <p:nvSpPr>
          <p:cNvPr id="64" name="Google Shape;64;p3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 name="Google Shape;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 name="Google Shape;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ctconservation.org/programs/climate-smart/"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hyperlink" Target="https://www.nrcs.usda.gov/sites/default/files/2023-10/NRCS-CSAF-Mitigation-Activities-List.pdf" TargetMode="Externa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 Id="rId3" Type="http://schemas.openxmlformats.org/officeDocument/2006/relationships/image" Target="../media/image1.png"/><Relationship Id="rId4" Type="http://schemas.openxmlformats.org/officeDocument/2006/relationships/image" Target="../media/image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hyperlink" Target="https://shadbushconsulting.com/" TargetMode="Externa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5632"/>
        </a:solidFill>
      </p:bgPr>
    </p:bg>
    <p:spTree>
      <p:nvGrpSpPr>
        <p:cNvPr id="83" name="Shape 83"/>
        <p:cNvGrpSpPr/>
        <p:nvPr/>
      </p:nvGrpSpPr>
      <p:grpSpPr>
        <a:xfrm>
          <a:off x="0" y="0"/>
          <a:ext cx="0" cy="0"/>
          <a:chOff x="0" y="0"/>
          <a:chExt cx="0" cy="0"/>
        </a:xfrm>
      </p:grpSpPr>
      <p:sp>
        <p:nvSpPr>
          <p:cNvPr id="84" name="Google Shape;84;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Play"/>
              <a:buNone/>
            </a:pPr>
            <a:r>
              <a:rPr lang="en-US" sz="6300">
                <a:solidFill>
                  <a:schemeClr val="lt1"/>
                </a:solidFill>
                <a:latin typeface="Calibri"/>
                <a:ea typeface="Calibri"/>
                <a:cs typeface="Calibri"/>
                <a:sym typeface="Calibri"/>
              </a:rPr>
              <a:t>Climate Smart Land Stewardship Grant Program</a:t>
            </a:r>
            <a:endParaRPr sz="6300">
              <a:solidFill>
                <a:schemeClr val="lt1"/>
              </a:solidFill>
              <a:latin typeface="Calibri"/>
              <a:ea typeface="Calibri"/>
              <a:cs typeface="Calibri"/>
              <a:sym typeface="Calibri"/>
            </a:endParaRPr>
          </a:p>
        </p:txBody>
      </p:sp>
      <p:sp>
        <p:nvSpPr>
          <p:cNvPr id="85" name="Google Shape;85;p1"/>
          <p:cNvSpPr txBox="1"/>
          <p:nvPr>
            <p:ph idx="1" type="subTitle"/>
          </p:nvPr>
        </p:nvSpPr>
        <p:spPr>
          <a:xfrm>
            <a:off x="1363800" y="3635574"/>
            <a:ext cx="9464400" cy="2562900"/>
          </a:xfrm>
          <a:prstGeom prst="rect">
            <a:avLst/>
          </a:prstGeom>
          <a:noFill/>
          <a:ln>
            <a:noFill/>
          </a:ln>
        </p:spPr>
        <p:txBody>
          <a:bodyPr anchorCtr="0" anchor="t" bIns="45700" lIns="91425" spcFirstLastPara="1" rIns="91425" wrap="square" tIns="45700">
            <a:noAutofit/>
          </a:bodyPr>
          <a:lstStyle/>
          <a:p>
            <a:pPr indent="0" lvl="0" marL="0" rtl="0" algn="ctr">
              <a:lnSpc>
                <a:spcPct val="70000"/>
              </a:lnSpc>
              <a:spcBef>
                <a:spcPts val="0"/>
              </a:spcBef>
              <a:spcAft>
                <a:spcPts val="0"/>
              </a:spcAft>
              <a:buClr>
                <a:schemeClr val="dk1"/>
              </a:buClr>
              <a:buSzPts val="2400"/>
              <a:buNone/>
            </a:pPr>
            <a:r>
              <a:rPr lang="en-US" sz="3200">
                <a:solidFill>
                  <a:schemeClr val="lt1"/>
                </a:solidFill>
              </a:rPr>
              <a:t> </a:t>
            </a:r>
            <a:r>
              <a:rPr b="1" lang="en-US" sz="3200">
                <a:solidFill>
                  <a:schemeClr val="lt1"/>
                </a:solidFill>
              </a:rPr>
              <a:t>January 10, 2024</a:t>
            </a:r>
            <a:endParaRPr b="1" sz="3200">
              <a:solidFill>
                <a:schemeClr val="lt1"/>
              </a:solidFill>
            </a:endParaRPr>
          </a:p>
          <a:p>
            <a:pPr indent="0" lvl="0" marL="0" rtl="0" algn="ctr">
              <a:lnSpc>
                <a:spcPct val="70000"/>
              </a:lnSpc>
              <a:spcBef>
                <a:spcPts val="0"/>
              </a:spcBef>
              <a:spcAft>
                <a:spcPts val="0"/>
              </a:spcAft>
              <a:buClr>
                <a:schemeClr val="dk1"/>
              </a:buClr>
              <a:buSzPts val="2400"/>
              <a:buNone/>
            </a:pPr>
            <a:r>
              <a:t/>
            </a:r>
            <a:endParaRPr sz="2600">
              <a:solidFill>
                <a:schemeClr val="lt1"/>
              </a:solidFill>
            </a:endParaRPr>
          </a:p>
          <a:p>
            <a:pPr indent="0" lvl="0" marL="0" rtl="0" algn="ctr">
              <a:lnSpc>
                <a:spcPct val="70000"/>
              </a:lnSpc>
              <a:spcBef>
                <a:spcPts val="0"/>
              </a:spcBef>
              <a:spcAft>
                <a:spcPts val="0"/>
              </a:spcAft>
              <a:buClr>
                <a:schemeClr val="dk1"/>
              </a:buClr>
              <a:buSzPts val="2400"/>
              <a:buNone/>
            </a:pPr>
            <a:r>
              <a:t/>
            </a:r>
            <a:endParaRPr sz="2600">
              <a:solidFill>
                <a:schemeClr val="lt1"/>
              </a:solidFill>
            </a:endParaRPr>
          </a:p>
          <a:p>
            <a:pPr indent="0" lvl="0" marL="0" rtl="0" algn="ctr">
              <a:lnSpc>
                <a:spcPct val="70000"/>
              </a:lnSpc>
              <a:spcBef>
                <a:spcPts val="0"/>
              </a:spcBef>
              <a:spcAft>
                <a:spcPts val="0"/>
              </a:spcAft>
              <a:buClr>
                <a:schemeClr val="dk1"/>
              </a:buClr>
              <a:buSzPts val="2400"/>
              <a:buNone/>
            </a:pPr>
            <a:r>
              <a:rPr lang="en-US" sz="2600" u="sng">
                <a:solidFill>
                  <a:schemeClr val="lt1"/>
                </a:solidFill>
                <a:hlinkClick r:id="rId3">
                  <a:extLst>
                    <a:ext uri="{A12FA001-AC4F-418D-AE19-62706E023703}">
                      <ahyp:hlinkClr val="tx"/>
                    </a:ext>
                  </a:extLst>
                </a:hlinkClick>
              </a:rPr>
              <a:t>https://ctconservation.org/programs/climate-smart/</a:t>
            </a:r>
            <a:endParaRPr sz="2600">
              <a:solidFill>
                <a:schemeClr val="lt1"/>
              </a:solidFill>
            </a:endParaRPr>
          </a:p>
        </p:txBody>
      </p:sp>
      <p:pic>
        <p:nvPicPr>
          <p:cNvPr id="86" name="Google Shape;86;p1"/>
          <p:cNvPicPr preferRelativeResize="0"/>
          <p:nvPr/>
        </p:nvPicPr>
        <p:blipFill rotWithShape="1">
          <a:blip r:embed="rId4">
            <a:alphaModFix/>
          </a:blip>
          <a:srcRect b="0" l="0" r="0" t="0"/>
          <a:stretch/>
        </p:blipFill>
        <p:spPr>
          <a:xfrm>
            <a:off x="3804809" y="292997"/>
            <a:ext cx="4582376" cy="824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5632"/>
        </a:solidFill>
      </p:bgPr>
    </p:bg>
    <p:spTree>
      <p:nvGrpSpPr>
        <p:cNvPr id="163" name="Shape 163"/>
        <p:cNvGrpSpPr/>
        <p:nvPr/>
      </p:nvGrpSpPr>
      <p:grpSpPr>
        <a:xfrm>
          <a:off x="0" y="0"/>
          <a:ext cx="0" cy="0"/>
          <a:chOff x="0" y="0"/>
          <a:chExt cx="0" cy="0"/>
        </a:xfrm>
      </p:grpSpPr>
      <p:sp>
        <p:nvSpPr>
          <p:cNvPr id="164" name="Google Shape;164;g2ab534e19fd_0_16"/>
          <p:cNvSpPr txBox="1"/>
          <p:nvPr/>
        </p:nvSpPr>
        <p:spPr>
          <a:xfrm>
            <a:off x="638125" y="2094625"/>
            <a:ext cx="10915800" cy="3296700"/>
          </a:xfrm>
          <a:prstGeom prst="rect">
            <a:avLst/>
          </a:prstGeom>
          <a:noFill/>
          <a:ln>
            <a:noFill/>
          </a:ln>
        </p:spPr>
        <p:txBody>
          <a:bodyPr anchorCtr="0" anchor="t" bIns="91425" lIns="91425" spcFirstLastPara="1" rIns="91425" wrap="square" tIns="91425">
            <a:noAutofit/>
          </a:bodyPr>
          <a:lstStyle/>
          <a:p>
            <a:pPr indent="-222250" lvl="0" marL="228600" rtl="0" algn="l">
              <a:lnSpc>
                <a:spcPct val="90000"/>
              </a:lnSpc>
              <a:spcBef>
                <a:spcPts val="0"/>
              </a:spcBef>
              <a:spcAft>
                <a:spcPts val="0"/>
              </a:spcAft>
              <a:buClr>
                <a:schemeClr val="lt1"/>
              </a:buClr>
              <a:buSzPts val="2700"/>
              <a:buFont typeface="Calibri"/>
              <a:buChar char="•"/>
            </a:pPr>
            <a:r>
              <a:rPr lang="en-US" sz="2700">
                <a:solidFill>
                  <a:schemeClr val="lt1"/>
                </a:solidFill>
                <a:latin typeface="Calibri"/>
                <a:ea typeface="Calibri"/>
                <a:cs typeface="Calibri"/>
                <a:sym typeface="Calibri"/>
              </a:rPr>
              <a:t>A collection of strategies and practices that:</a:t>
            </a:r>
            <a:endParaRPr sz="2700">
              <a:solidFill>
                <a:schemeClr val="lt1"/>
              </a:solidFill>
              <a:latin typeface="Calibri"/>
              <a:ea typeface="Calibri"/>
              <a:cs typeface="Calibri"/>
              <a:sym typeface="Calibri"/>
            </a:endParaRPr>
          </a:p>
          <a:p>
            <a:pPr indent="-285750" lvl="1" marL="685800" rtl="0" algn="l">
              <a:lnSpc>
                <a:spcPct val="90000"/>
              </a:lnSpc>
              <a:spcBef>
                <a:spcPts val="0"/>
              </a:spcBef>
              <a:spcAft>
                <a:spcPts val="0"/>
              </a:spcAft>
              <a:buClr>
                <a:schemeClr val="lt1"/>
              </a:buClr>
              <a:buSzPts val="2700"/>
              <a:buFont typeface="Calibri"/>
              <a:buChar char="•"/>
            </a:pPr>
            <a:r>
              <a:rPr lang="en-US" sz="2700">
                <a:solidFill>
                  <a:schemeClr val="lt1"/>
                </a:solidFill>
                <a:latin typeface="Calibri"/>
                <a:ea typeface="Calibri"/>
                <a:cs typeface="Calibri"/>
                <a:sym typeface="Calibri"/>
              </a:rPr>
              <a:t>Increase the ability of land to sequester and store carbon,</a:t>
            </a:r>
            <a:endParaRPr sz="2700">
              <a:solidFill>
                <a:schemeClr val="lt1"/>
              </a:solidFill>
              <a:latin typeface="Calibri"/>
              <a:ea typeface="Calibri"/>
              <a:cs typeface="Calibri"/>
              <a:sym typeface="Calibri"/>
            </a:endParaRPr>
          </a:p>
          <a:p>
            <a:pPr indent="-285750" lvl="1" marL="685800" rtl="0" algn="l">
              <a:lnSpc>
                <a:spcPct val="90000"/>
              </a:lnSpc>
              <a:spcBef>
                <a:spcPts val="0"/>
              </a:spcBef>
              <a:spcAft>
                <a:spcPts val="0"/>
              </a:spcAft>
              <a:buClr>
                <a:schemeClr val="lt1"/>
              </a:buClr>
              <a:buSzPts val="2700"/>
              <a:buFont typeface="Calibri"/>
              <a:buChar char="•"/>
            </a:pPr>
            <a:r>
              <a:rPr lang="en-US" sz="2700">
                <a:solidFill>
                  <a:schemeClr val="lt1"/>
                </a:solidFill>
                <a:latin typeface="Calibri"/>
                <a:ea typeface="Calibri"/>
                <a:cs typeface="Calibri"/>
                <a:sym typeface="Calibri"/>
              </a:rPr>
              <a:t>Provide additional ecosystem services,</a:t>
            </a:r>
            <a:endParaRPr sz="2700">
              <a:solidFill>
                <a:schemeClr val="lt1"/>
              </a:solidFill>
              <a:latin typeface="Calibri"/>
              <a:ea typeface="Calibri"/>
              <a:cs typeface="Calibri"/>
              <a:sym typeface="Calibri"/>
            </a:endParaRPr>
          </a:p>
          <a:p>
            <a:pPr indent="-285750" lvl="1" marL="685800" rtl="0" algn="l">
              <a:lnSpc>
                <a:spcPct val="90000"/>
              </a:lnSpc>
              <a:spcBef>
                <a:spcPts val="0"/>
              </a:spcBef>
              <a:spcAft>
                <a:spcPts val="0"/>
              </a:spcAft>
              <a:buClr>
                <a:schemeClr val="lt1"/>
              </a:buClr>
              <a:buSzPts val="2700"/>
              <a:buFont typeface="Calibri"/>
              <a:buChar char="•"/>
            </a:pPr>
            <a:r>
              <a:rPr lang="en-US" sz="2700">
                <a:solidFill>
                  <a:schemeClr val="lt1"/>
                </a:solidFill>
                <a:latin typeface="Calibri"/>
                <a:ea typeface="Calibri"/>
                <a:cs typeface="Calibri"/>
                <a:sym typeface="Calibri"/>
              </a:rPr>
              <a:t>Withstand disturbances, and</a:t>
            </a:r>
            <a:endParaRPr sz="2700">
              <a:solidFill>
                <a:schemeClr val="lt1"/>
              </a:solidFill>
              <a:latin typeface="Calibri"/>
              <a:ea typeface="Calibri"/>
              <a:cs typeface="Calibri"/>
              <a:sym typeface="Calibri"/>
            </a:endParaRPr>
          </a:p>
          <a:p>
            <a:pPr indent="-285750" lvl="1" marL="685800" rtl="0" algn="l">
              <a:lnSpc>
                <a:spcPct val="90000"/>
              </a:lnSpc>
              <a:spcBef>
                <a:spcPts val="0"/>
              </a:spcBef>
              <a:spcAft>
                <a:spcPts val="0"/>
              </a:spcAft>
              <a:buClr>
                <a:schemeClr val="lt1"/>
              </a:buClr>
              <a:buSzPts val="2700"/>
              <a:buFont typeface="Calibri"/>
              <a:buChar char="•"/>
            </a:pPr>
            <a:r>
              <a:rPr lang="en-US" sz="2700">
                <a:solidFill>
                  <a:schemeClr val="lt1"/>
                </a:solidFill>
                <a:latin typeface="Calibri"/>
                <a:ea typeface="Calibri"/>
                <a:cs typeface="Calibri"/>
                <a:sym typeface="Calibri"/>
              </a:rPr>
              <a:t>Adapt to changing conditions</a:t>
            </a:r>
            <a:endParaRPr sz="2700">
              <a:solidFill>
                <a:schemeClr val="lt1"/>
              </a:solidFill>
              <a:latin typeface="Calibri"/>
              <a:ea typeface="Calibri"/>
              <a:cs typeface="Calibri"/>
              <a:sym typeface="Calibri"/>
            </a:endParaRPr>
          </a:p>
          <a:p>
            <a:pPr indent="0" lvl="0" marL="228600" rtl="0" algn="l">
              <a:lnSpc>
                <a:spcPct val="90000"/>
              </a:lnSpc>
              <a:spcBef>
                <a:spcPts val="0"/>
              </a:spcBef>
              <a:spcAft>
                <a:spcPts val="0"/>
              </a:spcAft>
              <a:buNone/>
            </a:pPr>
            <a:r>
              <a:t/>
            </a:r>
            <a:endParaRPr sz="2700">
              <a:solidFill>
                <a:schemeClr val="lt1"/>
              </a:solidFill>
              <a:latin typeface="Calibri"/>
              <a:ea typeface="Calibri"/>
              <a:cs typeface="Calibri"/>
              <a:sym typeface="Calibri"/>
            </a:endParaRPr>
          </a:p>
          <a:p>
            <a:pPr indent="-222250" lvl="0" marL="228600" rtl="0" algn="l">
              <a:lnSpc>
                <a:spcPct val="90000"/>
              </a:lnSpc>
              <a:spcBef>
                <a:spcPts val="1000"/>
              </a:spcBef>
              <a:spcAft>
                <a:spcPts val="0"/>
              </a:spcAft>
              <a:buClr>
                <a:schemeClr val="lt1"/>
              </a:buClr>
              <a:buSzPts val="2700"/>
              <a:buFont typeface="Calibri"/>
              <a:buChar char="•"/>
            </a:pPr>
            <a:r>
              <a:rPr lang="en-US" sz="2700">
                <a:solidFill>
                  <a:schemeClr val="lt1"/>
                </a:solidFill>
                <a:latin typeface="Calibri"/>
                <a:ea typeface="Calibri"/>
                <a:cs typeface="Calibri"/>
                <a:sym typeface="Calibri"/>
              </a:rPr>
              <a:t>Look forward to considering applications from a diversity of landscapes: urban, suburban and rural projects on properties of varying sizes</a:t>
            </a:r>
            <a:endParaRPr sz="2700">
              <a:solidFill>
                <a:schemeClr val="lt1"/>
              </a:solidFill>
              <a:latin typeface="Calibri"/>
              <a:ea typeface="Calibri"/>
              <a:cs typeface="Calibri"/>
              <a:sym typeface="Calibri"/>
            </a:endParaRPr>
          </a:p>
          <a:p>
            <a:pPr indent="0" lvl="0" marL="457200" rtl="0" algn="l">
              <a:lnSpc>
                <a:spcPct val="90000"/>
              </a:lnSpc>
              <a:spcBef>
                <a:spcPts val="1000"/>
              </a:spcBef>
              <a:spcAft>
                <a:spcPts val="0"/>
              </a:spcAft>
              <a:buNone/>
            </a:pPr>
            <a:r>
              <a:t/>
            </a:r>
            <a:endParaRPr sz="3000">
              <a:solidFill>
                <a:schemeClr val="lt1"/>
              </a:solidFill>
              <a:latin typeface="Calibri"/>
              <a:ea typeface="Calibri"/>
              <a:cs typeface="Calibri"/>
              <a:sym typeface="Calibri"/>
            </a:endParaRPr>
          </a:p>
          <a:p>
            <a:pPr indent="0" lvl="0" marL="457200" rtl="0" algn="l">
              <a:spcBef>
                <a:spcPts val="0"/>
              </a:spcBef>
              <a:spcAft>
                <a:spcPts val="0"/>
              </a:spcAft>
              <a:buNone/>
            </a:pPr>
            <a:r>
              <a:t/>
            </a:r>
            <a:endParaRPr sz="3600">
              <a:solidFill>
                <a:schemeClr val="lt1"/>
              </a:solidFill>
              <a:latin typeface="Calibri"/>
              <a:ea typeface="Calibri"/>
              <a:cs typeface="Calibri"/>
              <a:sym typeface="Calibri"/>
            </a:endParaRPr>
          </a:p>
          <a:p>
            <a:pPr indent="0" lvl="0" marL="0" rtl="0" algn="l">
              <a:spcBef>
                <a:spcPts val="0"/>
              </a:spcBef>
              <a:spcAft>
                <a:spcPts val="0"/>
              </a:spcAft>
              <a:buNone/>
            </a:pPr>
            <a:r>
              <a:t/>
            </a:r>
            <a:endParaRPr sz="3600">
              <a:solidFill>
                <a:schemeClr val="lt1"/>
              </a:solidFill>
              <a:latin typeface="Calibri"/>
              <a:ea typeface="Calibri"/>
              <a:cs typeface="Calibri"/>
              <a:sym typeface="Calibri"/>
            </a:endParaRPr>
          </a:p>
          <a:p>
            <a:pPr indent="0" lvl="0" marL="0" rtl="0" algn="l">
              <a:spcBef>
                <a:spcPts val="0"/>
              </a:spcBef>
              <a:spcAft>
                <a:spcPts val="0"/>
              </a:spcAft>
              <a:buNone/>
            </a:pPr>
            <a:r>
              <a:t/>
            </a:r>
            <a:endParaRPr sz="3600">
              <a:solidFill>
                <a:schemeClr val="lt1"/>
              </a:solidFill>
              <a:latin typeface="Calibri"/>
              <a:ea typeface="Calibri"/>
              <a:cs typeface="Calibri"/>
              <a:sym typeface="Calibri"/>
            </a:endParaRPr>
          </a:p>
        </p:txBody>
      </p:sp>
      <p:sp>
        <p:nvSpPr>
          <p:cNvPr id="165" name="Google Shape;165;g2ab534e19fd_0_16"/>
          <p:cNvSpPr/>
          <p:nvPr/>
        </p:nvSpPr>
        <p:spPr>
          <a:xfrm>
            <a:off x="125" y="413600"/>
            <a:ext cx="12192000" cy="1196400"/>
          </a:xfrm>
          <a:prstGeom prst="rect">
            <a:avLst/>
          </a:prstGeom>
          <a:solidFill>
            <a:srgbClr val="609B5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6" name="Google Shape;166;g2ab534e19fd_0_16"/>
          <p:cNvSpPr txBox="1"/>
          <p:nvPr/>
        </p:nvSpPr>
        <p:spPr>
          <a:xfrm>
            <a:off x="789025" y="599450"/>
            <a:ext cx="7981500" cy="8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400">
                <a:solidFill>
                  <a:schemeClr val="lt1"/>
                </a:solidFill>
                <a:latin typeface="Calibri"/>
                <a:ea typeface="Calibri"/>
                <a:cs typeface="Calibri"/>
                <a:sym typeface="Calibri"/>
              </a:rPr>
              <a:t>Climate Smart Land Stewardship</a:t>
            </a:r>
            <a:endParaRPr b="1" sz="4400">
              <a:solidFill>
                <a:schemeClr val="lt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endParaRPr>
          </a:p>
        </p:txBody>
      </p:sp>
      <p:pic>
        <p:nvPicPr>
          <p:cNvPr id="167" name="Google Shape;167;g2ab534e19fd_0_16"/>
          <p:cNvPicPr preferRelativeResize="0"/>
          <p:nvPr/>
        </p:nvPicPr>
        <p:blipFill rotWithShape="1">
          <a:blip r:embed="rId3">
            <a:alphaModFix/>
          </a:blip>
          <a:srcRect b="0" l="0" r="0" t="0"/>
          <a:stretch/>
        </p:blipFill>
        <p:spPr>
          <a:xfrm>
            <a:off x="4801150" y="6210850"/>
            <a:ext cx="2911926" cy="524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5632"/>
        </a:solidFill>
      </p:bgPr>
    </p:bg>
    <p:spTree>
      <p:nvGrpSpPr>
        <p:cNvPr id="171" name="Shape 171"/>
        <p:cNvGrpSpPr/>
        <p:nvPr/>
      </p:nvGrpSpPr>
      <p:grpSpPr>
        <a:xfrm>
          <a:off x="0" y="0"/>
          <a:ext cx="0" cy="0"/>
          <a:chOff x="0" y="0"/>
          <a:chExt cx="0" cy="0"/>
        </a:xfrm>
      </p:grpSpPr>
      <p:sp>
        <p:nvSpPr>
          <p:cNvPr id="172" name="Google Shape;172;g2ab534e19fd_0_23"/>
          <p:cNvSpPr txBox="1"/>
          <p:nvPr/>
        </p:nvSpPr>
        <p:spPr>
          <a:xfrm>
            <a:off x="638113" y="1609775"/>
            <a:ext cx="10915800" cy="2598900"/>
          </a:xfrm>
          <a:prstGeom prst="rect">
            <a:avLst/>
          </a:prstGeom>
          <a:noFill/>
          <a:ln>
            <a:noFill/>
          </a:ln>
        </p:spPr>
        <p:txBody>
          <a:bodyPr anchorCtr="0" anchor="t" bIns="91425" lIns="91425" spcFirstLastPara="1" rIns="91425" wrap="square" tIns="91425">
            <a:noAutofit/>
          </a:bodyPr>
          <a:lstStyle/>
          <a:p>
            <a:pPr indent="-304800" lvl="0" marL="228600" rtl="0" algn="l">
              <a:lnSpc>
                <a:spcPct val="90000"/>
              </a:lnSpc>
              <a:spcBef>
                <a:spcPts val="0"/>
              </a:spcBef>
              <a:spcAft>
                <a:spcPts val="0"/>
              </a:spcAft>
              <a:buClr>
                <a:schemeClr val="lt1"/>
              </a:buClr>
              <a:buSzPts val="3000"/>
              <a:buFont typeface="Calibri"/>
              <a:buChar char="•"/>
            </a:pPr>
            <a:r>
              <a:rPr lang="en-US" sz="3000">
                <a:solidFill>
                  <a:schemeClr val="lt1"/>
                </a:solidFill>
                <a:latin typeface="Calibri"/>
                <a:ea typeface="Calibri"/>
                <a:cs typeface="Calibri"/>
                <a:sym typeface="Calibri"/>
              </a:rPr>
              <a:t>First Round: Applications accepted </a:t>
            </a:r>
            <a:endParaRPr sz="3000">
              <a:solidFill>
                <a:schemeClr val="lt1"/>
              </a:solidFill>
              <a:latin typeface="Calibri"/>
              <a:ea typeface="Calibri"/>
              <a:cs typeface="Calibri"/>
              <a:sym typeface="Calibri"/>
            </a:endParaRPr>
          </a:p>
          <a:p>
            <a:pPr indent="0" lvl="0" marL="228600" rtl="0" algn="l">
              <a:lnSpc>
                <a:spcPct val="90000"/>
              </a:lnSpc>
              <a:spcBef>
                <a:spcPts val="0"/>
              </a:spcBef>
              <a:spcAft>
                <a:spcPts val="0"/>
              </a:spcAft>
              <a:buNone/>
            </a:pPr>
            <a:r>
              <a:rPr lang="en-US" sz="3000">
                <a:solidFill>
                  <a:schemeClr val="lt1"/>
                </a:solidFill>
                <a:latin typeface="Calibri"/>
                <a:ea typeface="Calibri"/>
                <a:cs typeface="Calibri"/>
                <a:sym typeface="Calibri"/>
              </a:rPr>
              <a:t>until March 1, 2024, 5:00pm</a:t>
            </a:r>
            <a:endParaRPr sz="3000">
              <a:solidFill>
                <a:schemeClr val="lt1"/>
              </a:solidFill>
              <a:latin typeface="Calibri"/>
              <a:ea typeface="Calibri"/>
              <a:cs typeface="Calibri"/>
              <a:sym typeface="Calibri"/>
            </a:endParaRPr>
          </a:p>
          <a:p>
            <a:pPr indent="-304800" lvl="0" marL="228600" rtl="0" algn="l">
              <a:lnSpc>
                <a:spcPct val="90000"/>
              </a:lnSpc>
              <a:spcBef>
                <a:spcPts val="1000"/>
              </a:spcBef>
              <a:spcAft>
                <a:spcPts val="0"/>
              </a:spcAft>
              <a:buClr>
                <a:schemeClr val="lt1"/>
              </a:buClr>
              <a:buSzPts val="3000"/>
              <a:buFont typeface="Calibri"/>
              <a:buChar char="•"/>
            </a:pPr>
            <a:r>
              <a:rPr lang="en-US" sz="3000">
                <a:solidFill>
                  <a:schemeClr val="lt1"/>
                </a:solidFill>
                <a:latin typeface="Calibri"/>
                <a:ea typeface="Calibri"/>
                <a:cs typeface="Calibri"/>
                <a:sym typeface="Calibri"/>
              </a:rPr>
              <a:t>Additional rounds in 2024:</a:t>
            </a:r>
            <a:endParaRPr sz="3000">
              <a:solidFill>
                <a:schemeClr val="lt1"/>
              </a:solidFill>
              <a:latin typeface="Calibri"/>
              <a:ea typeface="Calibri"/>
              <a:cs typeface="Calibri"/>
              <a:sym typeface="Calibri"/>
            </a:endParaRPr>
          </a:p>
          <a:p>
            <a:pPr indent="-304800" lvl="1" marL="685800" rtl="0" algn="l">
              <a:lnSpc>
                <a:spcPct val="90000"/>
              </a:lnSpc>
              <a:spcBef>
                <a:spcPts val="500"/>
              </a:spcBef>
              <a:spcAft>
                <a:spcPts val="0"/>
              </a:spcAft>
              <a:buClr>
                <a:schemeClr val="lt1"/>
              </a:buClr>
              <a:buSzPts val="3000"/>
              <a:buFont typeface="Calibri"/>
              <a:buChar char="•"/>
            </a:pPr>
            <a:r>
              <a:rPr lang="en-US" sz="3000">
                <a:solidFill>
                  <a:schemeClr val="lt1"/>
                </a:solidFill>
                <a:latin typeface="Calibri"/>
                <a:ea typeface="Calibri"/>
                <a:cs typeface="Calibri"/>
                <a:sym typeface="Calibri"/>
              </a:rPr>
              <a:t>May 1</a:t>
            </a:r>
            <a:endParaRPr sz="3000">
              <a:solidFill>
                <a:schemeClr val="lt1"/>
              </a:solidFill>
              <a:latin typeface="Calibri"/>
              <a:ea typeface="Calibri"/>
              <a:cs typeface="Calibri"/>
              <a:sym typeface="Calibri"/>
            </a:endParaRPr>
          </a:p>
          <a:p>
            <a:pPr indent="-304800" lvl="1" marL="685800" rtl="0" algn="l">
              <a:lnSpc>
                <a:spcPct val="90000"/>
              </a:lnSpc>
              <a:spcBef>
                <a:spcPts val="500"/>
              </a:spcBef>
              <a:spcAft>
                <a:spcPts val="0"/>
              </a:spcAft>
              <a:buClr>
                <a:schemeClr val="lt1"/>
              </a:buClr>
              <a:buSzPts val="3000"/>
              <a:buFont typeface="Calibri"/>
              <a:buChar char="•"/>
            </a:pPr>
            <a:r>
              <a:rPr lang="en-US" sz="3000">
                <a:solidFill>
                  <a:schemeClr val="lt1"/>
                </a:solidFill>
                <a:latin typeface="Calibri"/>
                <a:ea typeface="Calibri"/>
                <a:cs typeface="Calibri"/>
                <a:sym typeface="Calibri"/>
              </a:rPr>
              <a:t>August 1</a:t>
            </a:r>
            <a:endParaRPr sz="3000">
              <a:solidFill>
                <a:schemeClr val="lt1"/>
              </a:solidFill>
              <a:latin typeface="Calibri"/>
              <a:ea typeface="Calibri"/>
              <a:cs typeface="Calibri"/>
              <a:sym typeface="Calibri"/>
            </a:endParaRPr>
          </a:p>
          <a:p>
            <a:pPr indent="-304800" lvl="1" marL="685800" rtl="0" algn="l">
              <a:lnSpc>
                <a:spcPct val="90000"/>
              </a:lnSpc>
              <a:spcBef>
                <a:spcPts val="500"/>
              </a:spcBef>
              <a:spcAft>
                <a:spcPts val="0"/>
              </a:spcAft>
              <a:buClr>
                <a:schemeClr val="lt1"/>
              </a:buClr>
              <a:buSzPts val="3000"/>
              <a:buFont typeface="Calibri"/>
              <a:buChar char="•"/>
            </a:pPr>
            <a:r>
              <a:rPr lang="en-US" sz="3000">
                <a:solidFill>
                  <a:schemeClr val="lt1"/>
                </a:solidFill>
                <a:latin typeface="Calibri"/>
                <a:ea typeface="Calibri"/>
                <a:cs typeface="Calibri"/>
                <a:sym typeface="Calibri"/>
              </a:rPr>
              <a:t>November 1</a:t>
            </a:r>
            <a:endParaRPr sz="3000">
              <a:solidFill>
                <a:schemeClr val="lt1"/>
              </a:solidFill>
              <a:latin typeface="Calibri"/>
              <a:ea typeface="Calibri"/>
              <a:cs typeface="Calibri"/>
              <a:sym typeface="Calibri"/>
            </a:endParaRPr>
          </a:p>
          <a:p>
            <a:pPr indent="-304800" lvl="0" marL="228600" rtl="0" algn="l">
              <a:lnSpc>
                <a:spcPct val="90000"/>
              </a:lnSpc>
              <a:spcBef>
                <a:spcPts val="1000"/>
              </a:spcBef>
              <a:spcAft>
                <a:spcPts val="0"/>
              </a:spcAft>
              <a:buClr>
                <a:schemeClr val="lt1"/>
              </a:buClr>
              <a:buSzPts val="3000"/>
              <a:buFont typeface="Calibri"/>
              <a:buChar char="•"/>
            </a:pPr>
            <a:r>
              <a:rPr lang="en-US" sz="3000">
                <a:solidFill>
                  <a:schemeClr val="lt1"/>
                </a:solidFill>
                <a:latin typeface="Calibri"/>
                <a:ea typeface="Calibri"/>
                <a:cs typeface="Calibri"/>
                <a:sym typeface="Calibri"/>
              </a:rPr>
              <a:t>Decisions made approximately</a:t>
            </a:r>
            <a:endParaRPr sz="3000">
              <a:solidFill>
                <a:schemeClr val="lt1"/>
              </a:solidFill>
              <a:latin typeface="Calibri"/>
              <a:ea typeface="Calibri"/>
              <a:cs typeface="Calibri"/>
              <a:sym typeface="Calibri"/>
            </a:endParaRPr>
          </a:p>
          <a:p>
            <a:pPr indent="0" lvl="0" marL="228600" rtl="0" algn="l">
              <a:lnSpc>
                <a:spcPct val="90000"/>
              </a:lnSpc>
              <a:spcBef>
                <a:spcPts val="1000"/>
              </a:spcBef>
              <a:spcAft>
                <a:spcPts val="0"/>
              </a:spcAft>
              <a:buNone/>
            </a:pPr>
            <a:r>
              <a:rPr lang="en-US" sz="3000">
                <a:solidFill>
                  <a:schemeClr val="lt1"/>
                </a:solidFill>
                <a:latin typeface="Calibri"/>
                <a:ea typeface="Calibri"/>
                <a:cs typeface="Calibri"/>
                <a:sym typeface="Calibri"/>
              </a:rPr>
              <a:t> ~ 6 weeks after the deadline</a:t>
            </a:r>
            <a:endParaRPr sz="3000">
              <a:solidFill>
                <a:schemeClr val="lt1"/>
              </a:solidFill>
              <a:latin typeface="Calibri"/>
              <a:ea typeface="Calibri"/>
              <a:cs typeface="Calibri"/>
              <a:sym typeface="Calibri"/>
            </a:endParaRPr>
          </a:p>
          <a:p>
            <a:pPr indent="0" lvl="0" marL="685800" rtl="0" algn="l">
              <a:lnSpc>
                <a:spcPct val="90000"/>
              </a:lnSpc>
              <a:spcBef>
                <a:spcPts val="1000"/>
              </a:spcBef>
              <a:spcAft>
                <a:spcPts val="0"/>
              </a:spcAft>
              <a:buNone/>
            </a:pPr>
            <a:r>
              <a:t/>
            </a:r>
            <a:endParaRPr sz="3000">
              <a:solidFill>
                <a:schemeClr val="lt1"/>
              </a:solidFill>
              <a:latin typeface="Calibri"/>
              <a:ea typeface="Calibri"/>
              <a:cs typeface="Calibri"/>
              <a:sym typeface="Calibri"/>
            </a:endParaRPr>
          </a:p>
          <a:p>
            <a:pPr indent="0" lvl="0" marL="228600" rtl="0" algn="l">
              <a:lnSpc>
                <a:spcPct val="90000"/>
              </a:lnSpc>
              <a:spcBef>
                <a:spcPts val="1000"/>
              </a:spcBef>
              <a:spcAft>
                <a:spcPts val="0"/>
              </a:spcAft>
              <a:buNone/>
            </a:pPr>
            <a:r>
              <a:t/>
            </a:r>
            <a:endParaRPr sz="2700">
              <a:solidFill>
                <a:schemeClr val="lt1"/>
              </a:solidFill>
              <a:latin typeface="Calibri"/>
              <a:ea typeface="Calibri"/>
              <a:cs typeface="Calibri"/>
              <a:sym typeface="Calibri"/>
            </a:endParaRPr>
          </a:p>
          <a:p>
            <a:pPr indent="0" lvl="0" marL="457200" rtl="0" algn="l">
              <a:lnSpc>
                <a:spcPct val="90000"/>
              </a:lnSpc>
              <a:spcBef>
                <a:spcPts val="1000"/>
              </a:spcBef>
              <a:spcAft>
                <a:spcPts val="0"/>
              </a:spcAft>
              <a:buNone/>
            </a:pPr>
            <a:r>
              <a:t/>
            </a:r>
            <a:endParaRPr sz="3000">
              <a:solidFill>
                <a:schemeClr val="lt1"/>
              </a:solidFill>
              <a:latin typeface="Calibri"/>
              <a:ea typeface="Calibri"/>
              <a:cs typeface="Calibri"/>
              <a:sym typeface="Calibri"/>
            </a:endParaRPr>
          </a:p>
          <a:p>
            <a:pPr indent="0" lvl="0" marL="457200" rtl="0" algn="l">
              <a:spcBef>
                <a:spcPts val="0"/>
              </a:spcBef>
              <a:spcAft>
                <a:spcPts val="0"/>
              </a:spcAft>
              <a:buNone/>
            </a:pPr>
            <a:r>
              <a:t/>
            </a:r>
            <a:endParaRPr sz="3600">
              <a:solidFill>
                <a:schemeClr val="lt1"/>
              </a:solidFill>
              <a:latin typeface="Calibri"/>
              <a:ea typeface="Calibri"/>
              <a:cs typeface="Calibri"/>
              <a:sym typeface="Calibri"/>
            </a:endParaRPr>
          </a:p>
          <a:p>
            <a:pPr indent="0" lvl="0" marL="0" rtl="0" algn="l">
              <a:spcBef>
                <a:spcPts val="0"/>
              </a:spcBef>
              <a:spcAft>
                <a:spcPts val="0"/>
              </a:spcAft>
              <a:buNone/>
            </a:pPr>
            <a:r>
              <a:t/>
            </a:r>
            <a:endParaRPr sz="3600">
              <a:solidFill>
                <a:schemeClr val="lt1"/>
              </a:solidFill>
              <a:latin typeface="Calibri"/>
              <a:ea typeface="Calibri"/>
              <a:cs typeface="Calibri"/>
              <a:sym typeface="Calibri"/>
            </a:endParaRPr>
          </a:p>
          <a:p>
            <a:pPr indent="0" lvl="0" marL="0" rtl="0" algn="l">
              <a:spcBef>
                <a:spcPts val="0"/>
              </a:spcBef>
              <a:spcAft>
                <a:spcPts val="0"/>
              </a:spcAft>
              <a:buNone/>
            </a:pPr>
            <a:r>
              <a:t/>
            </a:r>
            <a:endParaRPr sz="3600">
              <a:solidFill>
                <a:schemeClr val="lt1"/>
              </a:solidFill>
              <a:latin typeface="Calibri"/>
              <a:ea typeface="Calibri"/>
              <a:cs typeface="Calibri"/>
              <a:sym typeface="Calibri"/>
            </a:endParaRPr>
          </a:p>
        </p:txBody>
      </p:sp>
      <p:sp>
        <p:nvSpPr>
          <p:cNvPr id="173" name="Google Shape;173;g2ab534e19fd_0_23"/>
          <p:cNvSpPr/>
          <p:nvPr/>
        </p:nvSpPr>
        <p:spPr>
          <a:xfrm>
            <a:off x="125" y="413600"/>
            <a:ext cx="12192000" cy="1196400"/>
          </a:xfrm>
          <a:prstGeom prst="rect">
            <a:avLst/>
          </a:prstGeom>
          <a:solidFill>
            <a:srgbClr val="609B5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4" name="Google Shape;174;g2ab534e19fd_0_23"/>
          <p:cNvSpPr txBox="1"/>
          <p:nvPr/>
        </p:nvSpPr>
        <p:spPr>
          <a:xfrm>
            <a:off x="789025" y="599450"/>
            <a:ext cx="7981500" cy="8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400">
                <a:solidFill>
                  <a:schemeClr val="lt1"/>
                </a:solidFill>
                <a:latin typeface="Calibri"/>
                <a:ea typeface="Calibri"/>
                <a:cs typeface="Calibri"/>
                <a:sym typeface="Calibri"/>
              </a:rPr>
              <a:t>Grant Rounds</a:t>
            </a:r>
            <a:endParaRPr b="1" sz="4400">
              <a:solidFill>
                <a:schemeClr val="lt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endParaRPr>
          </a:p>
        </p:txBody>
      </p:sp>
      <p:pic>
        <p:nvPicPr>
          <p:cNvPr id="175" name="Google Shape;175;g2ab534e19fd_0_23"/>
          <p:cNvPicPr preferRelativeResize="0"/>
          <p:nvPr/>
        </p:nvPicPr>
        <p:blipFill rotWithShape="1">
          <a:blip r:embed="rId3">
            <a:alphaModFix/>
          </a:blip>
          <a:srcRect b="0" l="0" r="0" t="0"/>
          <a:stretch/>
        </p:blipFill>
        <p:spPr>
          <a:xfrm>
            <a:off x="4801150" y="6210850"/>
            <a:ext cx="2911926" cy="524125"/>
          </a:xfrm>
          <a:prstGeom prst="rect">
            <a:avLst/>
          </a:prstGeom>
          <a:noFill/>
          <a:ln>
            <a:noFill/>
          </a:ln>
        </p:spPr>
      </p:pic>
      <p:pic>
        <p:nvPicPr>
          <p:cNvPr id="176" name="Google Shape;176;g2ab534e19fd_0_23"/>
          <p:cNvPicPr preferRelativeResize="0"/>
          <p:nvPr/>
        </p:nvPicPr>
        <p:blipFill>
          <a:blip r:embed="rId4">
            <a:alphaModFix/>
          </a:blip>
          <a:stretch>
            <a:fillRect/>
          </a:stretch>
        </p:blipFill>
        <p:spPr>
          <a:xfrm>
            <a:off x="8339181" y="1725550"/>
            <a:ext cx="3363974" cy="4485299"/>
          </a:xfrm>
          <a:prstGeom prst="rect">
            <a:avLst/>
          </a:prstGeom>
          <a:noFill/>
          <a:ln>
            <a:noFill/>
          </a:ln>
        </p:spPr>
      </p:pic>
      <p:sp>
        <p:nvSpPr>
          <p:cNvPr id="177" name="Google Shape;177;g2ab534e19fd_0_23"/>
          <p:cNvSpPr txBox="1"/>
          <p:nvPr/>
        </p:nvSpPr>
        <p:spPr>
          <a:xfrm>
            <a:off x="8339175" y="6148175"/>
            <a:ext cx="3739200" cy="26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lt1"/>
                </a:solidFill>
              </a:rPr>
              <a:t>Cooley Preserve  Cornwall Cons.Trust</a:t>
            </a:r>
            <a:endParaRPr>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5632"/>
        </a:solidFill>
      </p:bgPr>
    </p:bg>
    <p:spTree>
      <p:nvGrpSpPr>
        <p:cNvPr id="181" name="Shape 181"/>
        <p:cNvGrpSpPr/>
        <p:nvPr/>
      </p:nvGrpSpPr>
      <p:grpSpPr>
        <a:xfrm>
          <a:off x="0" y="0"/>
          <a:ext cx="0" cy="0"/>
          <a:chOff x="0" y="0"/>
          <a:chExt cx="0" cy="0"/>
        </a:xfrm>
      </p:grpSpPr>
      <p:sp>
        <p:nvSpPr>
          <p:cNvPr id="182" name="Google Shape;182;g2ab534e19fd_0_30"/>
          <p:cNvSpPr txBox="1"/>
          <p:nvPr/>
        </p:nvSpPr>
        <p:spPr>
          <a:xfrm>
            <a:off x="638113" y="1609775"/>
            <a:ext cx="10915800" cy="2598900"/>
          </a:xfrm>
          <a:prstGeom prst="rect">
            <a:avLst/>
          </a:prstGeom>
          <a:noFill/>
          <a:ln>
            <a:noFill/>
          </a:ln>
        </p:spPr>
        <p:txBody>
          <a:bodyPr anchorCtr="0" anchor="t" bIns="91425" lIns="91425" spcFirstLastPara="1" rIns="91425" wrap="square" tIns="91425">
            <a:noAutofit/>
          </a:bodyPr>
          <a:lstStyle/>
          <a:p>
            <a:pPr indent="-304800" lvl="0" marL="228600" rtl="0" algn="l">
              <a:lnSpc>
                <a:spcPct val="90000"/>
              </a:lnSpc>
              <a:spcBef>
                <a:spcPts val="0"/>
              </a:spcBef>
              <a:spcAft>
                <a:spcPts val="0"/>
              </a:spcAft>
              <a:buClr>
                <a:schemeClr val="lt1"/>
              </a:buClr>
              <a:buSzPts val="3000"/>
              <a:buFont typeface="Calibri"/>
              <a:buChar char="•"/>
            </a:pPr>
            <a:r>
              <a:rPr lang="en-US" sz="3000">
                <a:solidFill>
                  <a:schemeClr val="lt1"/>
                </a:solidFill>
                <a:latin typeface="Calibri"/>
                <a:ea typeface="Calibri"/>
                <a:cs typeface="Calibri"/>
                <a:sym typeface="Calibri"/>
              </a:rPr>
              <a:t>501(c)3 tax-exempt organization</a:t>
            </a:r>
            <a:endParaRPr sz="3000">
              <a:solidFill>
                <a:schemeClr val="lt1"/>
              </a:solidFill>
              <a:latin typeface="Calibri"/>
              <a:ea typeface="Calibri"/>
              <a:cs typeface="Calibri"/>
              <a:sym typeface="Calibri"/>
            </a:endParaRPr>
          </a:p>
          <a:p>
            <a:pPr indent="-304800" lvl="0" marL="228600" rtl="0" algn="l">
              <a:lnSpc>
                <a:spcPct val="90000"/>
              </a:lnSpc>
              <a:spcBef>
                <a:spcPts val="1000"/>
              </a:spcBef>
              <a:spcAft>
                <a:spcPts val="0"/>
              </a:spcAft>
              <a:buClr>
                <a:schemeClr val="lt1"/>
              </a:buClr>
              <a:buSzPts val="3000"/>
              <a:buFont typeface="Calibri"/>
              <a:buChar char="•"/>
            </a:pPr>
            <a:r>
              <a:rPr lang="en-US" sz="3000">
                <a:solidFill>
                  <a:schemeClr val="lt1"/>
                </a:solidFill>
                <a:latin typeface="Calibri"/>
                <a:ea typeface="Calibri"/>
                <a:cs typeface="Calibri"/>
                <a:sym typeface="Calibri"/>
              </a:rPr>
              <a:t>Mission is dedicated to land conservation and/or stewardship of conserved lands</a:t>
            </a:r>
            <a:endParaRPr sz="3000">
              <a:solidFill>
                <a:schemeClr val="lt1"/>
              </a:solidFill>
              <a:latin typeface="Calibri"/>
              <a:ea typeface="Calibri"/>
              <a:cs typeface="Calibri"/>
              <a:sym typeface="Calibri"/>
            </a:endParaRPr>
          </a:p>
          <a:p>
            <a:pPr indent="-304800" lvl="0" marL="228600" rtl="0" algn="l">
              <a:lnSpc>
                <a:spcPct val="90000"/>
              </a:lnSpc>
              <a:spcBef>
                <a:spcPts val="1000"/>
              </a:spcBef>
              <a:spcAft>
                <a:spcPts val="0"/>
              </a:spcAft>
              <a:buClr>
                <a:schemeClr val="lt1"/>
              </a:buClr>
              <a:buSzPts val="3000"/>
              <a:buFont typeface="Calibri"/>
              <a:buChar char="•"/>
            </a:pPr>
            <a:r>
              <a:rPr lang="en-US" sz="3000">
                <a:solidFill>
                  <a:schemeClr val="lt1"/>
                </a:solidFill>
                <a:latin typeface="Calibri"/>
                <a:ea typeface="Calibri"/>
                <a:cs typeface="Calibri"/>
                <a:sym typeface="Calibri"/>
              </a:rPr>
              <a:t>Service area is located within or includes the State of Connecticut</a:t>
            </a:r>
            <a:endParaRPr sz="3000">
              <a:solidFill>
                <a:schemeClr val="lt1"/>
              </a:solidFill>
              <a:latin typeface="Calibri"/>
              <a:ea typeface="Calibri"/>
              <a:cs typeface="Calibri"/>
              <a:sym typeface="Calibri"/>
            </a:endParaRPr>
          </a:p>
          <a:p>
            <a:pPr indent="-304800" lvl="0" marL="228600" rtl="0" algn="l">
              <a:lnSpc>
                <a:spcPct val="90000"/>
              </a:lnSpc>
              <a:spcBef>
                <a:spcPts val="1000"/>
              </a:spcBef>
              <a:spcAft>
                <a:spcPts val="0"/>
              </a:spcAft>
              <a:buClr>
                <a:schemeClr val="lt1"/>
              </a:buClr>
              <a:buSzPts val="3000"/>
              <a:buFont typeface="Calibri"/>
              <a:buChar char="•"/>
            </a:pPr>
            <a:r>
              <a:rPr lang="en-US" sz="3000">
                <a:solidFill>
                  <a:schemeClr val="lt1"/>
                </a:solidFill>
                <a:latin typeface="Calibri"/>
                <a:ea typeface="Calibri"/>
                <a:cs typeface="Calibri"/>
                <a:sym typeface="Calibri"/>
              </a:rPr>
              <a:t>Project is located within the State of Connecticut on land owned in fee by the applicant</a:t>
            </a:r>
            <a:endParaRPr sz="3000">
              <a:solidFill>
                <a:schemeClr val="lt1"/>
              </a:solidFill>
              <a:latin typeface="Calibri"/>
              <a:ea typeface="Calibri"/>
              <a:cs typeface="Calibri"/>
              <a:sym typeface="Calibri"/>
            </a:endParaRPr>
          </a:p>
          <a:p>
            <a:pPr indent="-304800" lvl="0" marL="228600" rtl="0" algn="l">
              <a:lnSpc>
                <a:spcPct val="90000"/>
              </a:lnSpc>
              <a:spcBef>
                <a:spcPts val="1000"/>
              </a:spcBef>
              <a:spcAft>
                <a:spcPts val="0"/>
              </a:spcAft>
              <a:buClr>
                <a:schemeClr val="lt1"/>
              </a:buClr>
              <a:buSzPts val="3000"/>
              <a:buFont typeface="Calibri"/>
              <a:buChar char="•"/>
            </a:pPr>
            <a:r>
              <a:rPr lang="en-US" sz="3000">
                <a:solidFill>
                  <a:schemeClr val="lt1"/>
                </a:solidFill>
                <a:latin typeface="Calibri"/>
                <a:ea typeface="Calibri"/>
                <a:cs typeface="Calibri"/>
                <a:sym typeface="Calibri"/>
              </a:rPr>
              <a:t>Current member of CLCC</a:t>
            </a:r>
            <a:endParaRPr sz="3000">
              <a:solidFill>
                <a:schemeClr val="lt1"/>
              </a:solidFill>
              <a:latin typeface="Calibri"/>
              <a:ea typeface="Calibri"/>
              <a:cs typeface="Calibri"/>
              <a:sym typeface="Calibri"/>
            </a:endParaRPr>
          </a:p>
          <a:p>
            <a:pPr indent="0" lvl="0" marL="228600" rtl="0" algn="l">
              <a:lnSpc>
                <a:spcPct val="90000"/>
              </a:lnSpc>
              <a:spcBef>
                <a:spcPts val="1000"/>
              </a:spcBef>
              <a:spcAft>
                <a:spcPts val="0"/>
              </a:spcAft>
              <a:buNone/>
            </a:pPr>
            <a:r>
              <a:t/>
            </a:r>
            <a:endParaRPr sz="2700">
              <a:solidFill>
                <a:schemeClr val="lt1"/>
              </a:solidFill>
              <a:latin typeface="Calibri"/>
              <a:ea typeface="Calibri"/>
              <a:cs typeface="Calibri"/>
              <a:sym typeface="Calibri"/>
            </a:endParaRPr>
          </a:p>
          <a:p>
            <a:pPr indent="0" lvl="0" marL="457200" rtl="0" algn="l">
              <a:lnSpc>
                <a:spcPct val="90000"/>
              </a:lnSpc>
              <a:spcBef>
                <a:spcPts val="1000"/>
              </a:spcBef>
              <a:spcAft>
                <a:spcPts val="0"/>
              </a:spcAft>
              <a:buNone/>
            </a:pPr>
            <a:r>
              <a:t/>
            </a:r>
            <a:endParaRPr sz="3000">
              <a:solidFill>
                <a:schemeClr val="lt1"/>
              </a:solidFill>
              <a:latin typeface="Calibri"/>
              <a:ea typeface="Calibri"/>
              <a:cs typeface="Calibri"/>
              <a:sym typeface="Calibri"/>
            </a:endParaRPr>
          </a:p>
          <a:p>
            <a:pPr indent="0" lvl="0" marL="457200" rtl="0" algn="l">
              <a:spcBef>
                <a:spcPts val="0"/>
              </a:spcBef>
              <a:spcAft>
                <a:spcPts val="0"/>
              </a:spcAft>
              <a:buNone/>
            </a:pPr>
            <a:r>
              <a:t/>
            </a:r>
            <a:endParaRPr sz="3600">
              <a:solidFill>
                <a:schemeClr val="lt1"/>
              </a:solidFill>
              <a:latin typeface="Calibri"/>
              <a:ea typeface="Calibri"/>
              <a:cs typeface="Calibri"/>
              <a:sym typeface="Calibri"/>
            </a:endParaRPr>
          </a:p>
          <a:p>
            <a:pPr indent="0" lvl="0" marL="0" rtl="0" algn="l">
              <a:spcBef>
                <a:spcPts val="0"/>
              </a:spcBef>
              <a:spcAft>
                <a:spcPts val="0"/>
              </a:spcAft>
              <a:buNone/>
            </a:pPr>
            <a:r>
              <a:t/>
            </a:r>
            <a:endParaRPr sz="3600">
              <a:solidFill>
                <a:schemeClr val="lt1"/>
              </a:solidFill>
              <a:latin typeface="Calibri"/>
              <a:ea typeface="Calibri"/>
              <a:cs typeface="Calibri"/>
              <a:sym typeface="Calibri"/>
            </a:endParaRPr>
          </a:p>
          <a:p>
            <a:pPr indent="0" lvl="0" marL="0" rtl="0" algn="l">
              <a:spcBef>
                <a:spcPts val="0"/>
              </a:spcBef>
              <a:spcAft>
                <a:spcPts val="0"/>
              </a:spcAft>
              <a:buNone/>
            </a:pPr>
            <a:r>
              <a:t/>
            </a:r>
            <a:endParaRPr sz="3600">
              <a:solidFill>
                <a:schemeClr val="lt1"/>
              </a:solidFill>
              <a:latin typeface="Calibri"/>
              <a:ea typeface="Calibri"/>
              <a:cs typeface="Calibri"/>
              <a:sym typeface="Calibri"/>
            </a:endParaRPr>
          </a:p>
        </p:txBody>
      </p:sp>
      <p:sp>
        <p:nvSpPr>
          <p:cNvPr id="183" name="Google Shape;183;g2ab534e19fd_0_30"/>
          <p:cNvSpPr/>
          <p:nvPr/>
        </p:nvSpPr>
        <p:spPr>
          <a:xfrm>
            <a:off x="125" y="413600"/>
            <a:ext cx="12192000" cy="1196400"/>
          </a:xfrm>
          <a:prstGeom prst="rect">
            <a:avLst/>
          </a:prstGeom>
          <a:solidFill>
            <a:srgbClr val="609B5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4" name="Google Shape;184;g2ab534e19fd_0_30"/>
          <p:cNvSpPr txBox="1"/>
          <p:nvPr/>
        </p:nvSpPr>
        <p:spPr>
          <a:xfrm>
            <a:off x="789025" y="599450"/>
            <a:ext cx="7981500" cy="8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400">
                <a:solidFill>
                  <a:schemeClr val="lt1"/>
                </a:solidFill>
                <a:latin typeface="Calibri"/>
                <a:ea typeface="Calibri"/>
                <a:cs typeface="Calibri"/>
                <a:sym typeface="Calibri"/>
              </a:rPr>
              <a:t>Eligibility</a:t>
            </a:r>
            <a:endParaRPr b="1" sz="4400">
              <a:solidFill>
                <a:schemeClr val="lt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endParaRPr>
          </a:p>
        </p:txBody>
      </p:sp>
      <p:pic>
        <p:nvPicPr>
          <p:cNvPr id="185" name="Google Shape;185;g2ab534e19fd_0_30"/>
          <p:cNvPicPr preferRelativeResize="0"/>
          <p:nvPr/>
        </p:nvPicPr>
        <p:blipFill rotWithShape="1">
          <a:blip r:embed="rId3">
            <a:alphaModFix/>
          </a:blip>
          <a:srcRect b="0" l="0" r="0" t="0"/>
          <a:stretch/>
        </p:blipFill>
        <p:spPr>
          <a:xfrm>
            <a:off x="4801150" y="6210850"/>
            <a:ext cx="2911926" cy="524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5632"/>
        </a:solidFill>
      </p:bgPr>
    </p:bg>
    <p:spTree>
      <p:nvGrpSpPr>
        <p:cNvPr id="189" name="Shape 189"/>
        <p:cNvGrpSpPr/>
        <p:nvPr/>
      </p:nvGrpSpPr>
      <p:grpSpPr>
        <a:xfrm>
          <a:off x="0" y="0"/>
          <a:ext cx="0" cy="0"/>
          <a:chOff x="0" y="0"/>
          <a:chExt cx="0" cy="0"/>
        </a:xfrm>
      </p:grpSpPr>
      <p:sp>
        <p:nvSpPr>
          <p:cNvPr id="190" name="Google Shape;190;g2ab534e19fd_0_37"/>
          <p:cNvSpPr txBox="1"/>
          <p:nvPr/>
        </p:nvSpPr>
        <p:spPr>
          <a:xfrm>
            <a:off x="638113" y="1609775"/>
            <a:ext cx="10915800" cy="2598900"/>
          </a:xfrm>
          <a:prstGeom prst="rect">
            <a:avLst/>
          </a:prstGeom>
          <a:noFill/>
          <a:ln>
            <a:noFill/>
          </a:ln>
        </p:spPr>
        <p:txBody>
          <a:bodyPr anchorCtr="0" anchor="t" bIns="91425" lIns="91425" spcFirstLastPara="1" rIns="91425" wrap="square" tIns="91425">
            <a:noAutofit/>
          </a:bodyPr>
          <a:lstStyle/>
          <a:p>
            <a:pPr indent="-304800" lvl="0" marL="228600" rtl="0" algn="l">
              <a:lnSpc>
                <a:spcPct val="90000"/>
              </a:lnSpc>
              <a:spcBef>
                <a:spcPts val="0"/>
              </a:spcBef>
              <a:spcAft>
                <a:spcPts val="0"/>
              </a:spcAft>
              <a:buClr>
                <a:schemeClr val="lt1"/>
              </a:buClr>
              <a:buSzPts val="3000"/>
              <a:buFont typeface="Calibri"/>
              <a:buChar char="•"/>
            </a:pPr>
            <a:r>
              <a:rPr lang="en-US" sz="3000">
                <a:solidFill>
                  <a:schemeClr val="lt1"/>
                </a:solidFill>
                <a:latin typeface="Calibri"/>
                <a:ea typeface="Calibri"/>
                <a:cs typeface="Calibri"/>
                <a:sym typeface="Calibri"/>
              </a:rPr>
              <a:t>Planning Grants – maximum award $8,000</a:t>
            </a:r>
            <a:endParaRPr sz="3000">
              <a:solidFill>
                <a:schemeClr val="lt1"/>
              </a:solidFill>
              <a:latin typeface="Calibri"/>
              <a:ea typeface="Calibri"/>
              <a:cs typeface="Calibri"/>
              <a:sym typeface="Calibri"/>
            </a:endParaRPr>
          </a:p>
          <a:p>
            <a:pPr indent="-304800" lvl="1" marL="685800" rtl="0" algn="l">
              <a:lnSpc>
                <a:spcPct val="90000"/>
              </a:lnSpc>
              <a:spcBef>
                <a:spcPts val="500"/>
              </a:spcBef>
              <a:spcAft>
                <a:spcPts val="0"/>
              </a:spcAft>
              <a:buClr>
                <a:schemeClr val="lt1"/>
              </a:buClr>
              <a:buSzPts val="3000"/>
              <a:buFont typeface="Calibri"/>
              <a:buChar char="•"/>
            </a:pPr>
            <a:r>
              <a:rPr lang="en-US" sz="3000">
                <a:solidFill>
                  <a:schemeClr val="lt1"/>
                </a:solidFill>
                <a:latin typeface="Calibri"/>
                <a:ea typeface="Calibri"/>
                <a:cs typeface="Calibri"/>
                <a:sym typeface="Calibri"/>
              </a:rPr>
              <a:t>Early stages of developing a project</a:t>
            </a:r>
            <a:endParaRPr sz="3000">
              <a:solidFill>
                <a:schemeClr val="lt1"/>
              </a:solidFill>
              <a:latin typeface="Calibri"/>
              <a:ea typeface="Calibri"/>
              <a:cs typeface="Calibri"/>
              <a:sym typeface="Calibri"/>
            </a:endParaRPr>
          </a:p>
          <a:p>
            <a:pPr indent="-304800" lvl="1" marL="685800" rtl="0" algn="l">
              <a:lnSpc>
                <a:spcPct val="90000"/>
              </a:lnSpc>
              <a:spcBef>
                <a:spcPts val="500"/>
              </a:spcBef>
              <a:spcAft>
                <a:spcPts val="0"/>
              </a:spcAft>
              <a:buClr>
                <a:schemeClr val="lt1"/>
              </a:buClr>
              <a:buSzPts val="3000"/>
              <a:buFont typeface="Calibri"/>
              <a:buChar char="•"/>
            </a:pPr>
            <a:r>
              <a:rPr lang="en-US" sz="3000">
                <a:solidFill>
                  <a:schemeClr val="lt1"/>
                </a:solidFill>
                <a:latin typeface="Calibri"/>
                <a:ea typeface="Calibri"/>
                <a:cs typeface="Calibri"/>
                <a:sym typeface="Calibri"/>
              </a:rPr>
              <a:t>Fund background research &amp; plan development needed for future implementation</a:t>
            </a:r>
            <a:endParaRPr sz="3000">
              <a:solidFill>
                <a:schemeClr val="lt1"/>
              </a:solidFill>
              <a:latin typeface="Calibri"/>
              <a:ea typeface="Calibri"/>
              <a:cs typeface="Calibri"/>
              <a:sym typeface="Calibri"/>
            </a:endParaRPr>
          </a:p>
          <a:p>
            <a:pPr indent="0" lvl="0" marL="228600" rtl="0" algn="l">
              <a:lnSpc>
                <a:spcPct val="90000"/>
              </a:lnSpc>
              <a:spcBef>
                <a:spcPts val="1000"/>
              </a:spcBef>
              <a:spcAft>
                <a:spcPts val="0"/>
              </a:spcAft>
              <a:buNone/>
            </a:pPr>
            <a:r>
              <a:t/>
            </a:r>
            <a:endParaRPr sz="3000">
              <a:solidFill>
                <a:schemeClr val="lt1"/>
              </a:solidFill>
              <a:latin typeface="Calibri"/>
              <a:ea typeface="Calibri"/>
              <a:cs typeface="Calibri"/>
              <a:sym typeface="Calibri"/>
            </a:endParaRPr>
          </a:p>
          <a:p>
            <a:pPr indent="-304800" lvl="0" marL="228600" rtl="0" algn="l">
              <a:lnSpc>
                <a:spcPct val="90000"/>
              </a:lnSpc>
              <a:spcBef>
                <a:spcPts val="1000"/>
              </a:spcBef>
              <a:spcAft>
                <a:spcPts val="0"/>
              </a:spcAft>
              <a:buClr>
                <a:schemeClr val="lt1"/>
              </a:buClr>
              <a:buSzPts val="3000"/>
              <a:buFont typeface="Calibri"/>
              <a:buChar char="•"/>
            </a:pPr>
            <a:r>
              <a:rPr lang="en-US" sz="3000">
                <a:solidFill>
                  <a:schemeClr val="lt1"/>
                </a:solidFill>
                <a:latin typeface="Calibri"/>
                <a:ea typeface="Calibri"/>
                <a:cs typeface="Calibri"/>
                <a:sym typeface="Calibri"/>
              </a:rPr>
              <a:t>Implementation Grants – maximum award $50,000</a:t>
            </a:r>
            <a:endParaRPr sz="3000">
              <a:solidFill>
                <a:schemeClr val="lt1"/>
              </a:solidFill>
              <a:latin typeface="Calibri"/>
              <a:ea typeface="Calibri"/>
              <a:cs typeface="Calibri"/>
              <a:sym typeface="Calibri"/>
            </a:endParaRPr>
          </a:p>
          <a:p>
            <a:pPr indent="-304800" lvl="1" marL="685800" rtl="0" algn="l">
              <a:lnSpc>
                <a:spcPct val="90000"/>
              </a:lnSpc>
              <a:spcBef>
                <a:spcPts val="500"/>
              </a:spcBef>
              <a:spcAft>
                <a:spcPts val="0"/>
              </a:spcAft>
              <a:buClr>
                <a:schemeClr val="lt1"/>
              </a:buClr>
              <a:buSzPts val="3000"/>
              <a:buFont typeface="Calibri"/>
              <a:buChar char="•"/>
            </a:pPr>
            <a:r>
              <a:rPr lang="en-US" sz="3000">
                <a:solidFill>
                  <a:schemeClr val="lt1"/>
                </a:solidFill>
                <a:latin typeface="Calibri"/>
                <a:ea typeface="Calibri"/>
                <a:cs typeface="Calibri"/>
                <a:sym typeface="Calibri"/>
              </a:rPr>
              <a:t>Already have well-developed plan for a project</a:t>
            </a:r>
            <a:endParaRPr sz="3000">
              <a:solidFill>
                <a:schemeClr val="lt1"/>
              </a:solidFill>
              <a:latin typeface="Calibri"/>
              <a:ea typeface="Calibri"/>
              <a:cs typeface="Calibri"/>
              <a:sym typeface="Calibri"/>
            </a:endParaRPr>
          </a:p>
          <a:p>
            <a:pPr indent="-304800" lvl="1" marL="685800" rtl="0" algn="l">
              <a:lnSpc>
                <a:spcPct val="90000"/>
              </a:lnSpc>
              <a:spcBef>
                <a:spcPts val="500"/>
              </a:spcBef>
              <a:spcAft>
                <a:spcPts val="0"/>
              </a:spcAft>
              <a:buClr>
                <a:schemeClr val="lt1"/>
              </a:buClr>
              <a:buSzPts val="3000"/>
              <a:buFont typeface="Calibri"/>
              <a:buChar char="•"/>
            </a:pPr>
            <a:r>
              <a:rPr lang="en-US" sz="3000">
                <a:solidFill>
                  <a:schemeClr val="lt1"/>
                </a:solidFill>
                <a:latin typeface="Calibri"/>
                <a:ea typeface="Calibri"/>
                <a:cs typeface="Calibri"/>
                <a:sym typeface="Calibri"/>
              </a:rPr>
              <a:t>Fund activities related to on-the-ground implementation </a:t>
            </a:r>
            <a:endParaRPr sz="3000">
              <a:solidFill>
                <a:schemeClr val="lt1"/>
              </a:solidFill>
              <a:latin typeface="Calibri"/>
              <a:ea typeface="Calibri"/>
              <a:cs typeface="Calibri"/>
              <a:sym typeface="Calibri"/>
            </a:endParaRPr>
          </a:p>
          <a:p>
            <a:pPr indent="0" lvl="0" marL="228600" rtl="0" algn="l">
              <a:lnSpc>
                <a:spcPct val="90000"/>
              </a:lnSpc>
              <a:spcBef>
                <a:spcPts val="1000"/>
              </a:spcBef>
              <a:spcAft>
                <a:spcPts val="0"/>
              </a:spcAft>
              <a:buNone/>
            </a:pPr>
            <a:r>
              <a:t/>
            </a:r>
            <a:endParaRPr sz="2700">
              <a:solidFill>
                <a:schemeClr val="lt1"/>
              </a:solidFill>
              <a:latin typeface="Calibri"/>
              <a:ea typeface="Calibri"/>
              <a:cs typeface="Calibri"/>
              <a:sym typeface="Calibri"/>
            </a:endParaRPr>
          </a:p>
          <a:p>
            <a:pPr indent="0" lvl="0" marL="457200" rtl="0" algn="l">
              <a:lnSpc>
                <a:spcPct val="90000"/>
              </a:lnSpc>
              <a:spcBef>
                <a:spcPts val="1000"/>
              </a:spcBef>
              <a:spcAft>
                <a:spcPts val="0"/>
              </a:spcAft>
              <a:buNone/>
            </a:pPr>
            <a:r>
              <a:t/>
            </a:r>
            <a:endParaRPr sz="3000">
              <a:solidFill>
                <a:schemeClr val="lt1"/>
              </a:solidFill>
              <a:latin typeface="Calibri"/>
              <a:ea typeface="Calibri"/>
              <a:cs typeface="Calibri"/>
              <a:sym typeface="Calibri"/>
            </a:endParaRPr>
          </a:p>
          <a:p>
            <a:pPr indent="0" lvl="0" marL="457200" rtl="0" algn="l">
              <a:spcBef>
                <a:spcPts val="0"/>
              </a:spcBef>
              <a:spcAft>
                <a:spcPts val="0"/>
              </a:spcAft>
              <a:buNone/>
            </a:pPr>
            <a:r>
              <a:t/>
            </a:r>
            <a:endParaRPr sz="3600">
              <a:solidFill>
                <a:schemeClr val="lt1"/>
              </a:solidFill>
              <a:latin typeface="Calibri"/>
              <a:ea typeface="Calibri"/>
              <a:cs typeface="Calibri"/>
              <a:sym typeface="Calibri"/>
            </a:endParaRPr>
          </a:p>
          <a:p>
            <a:pPr indent="0" lvl="0" marL="0" rtl="0" algn="l">
              <a:spcBef>
                <a:spcPts val="0"/>
              </a:spcBef>
              <a:spcAft>
                <a:spcPts val="0"/>
              </a:spcAft>
              <a:buNone/>
            </a:pPr>
            <a:r>
              <a:t/>
            </a:r>
            <a:endParaRPr sz="3600">
              <a:solidFill>
                <a:schemeClr val="lt1"/>
              </a:solidFill>
              <a:latin typeface="Calibri"/>
              <a:ea typeface="Calibri"/>
              <a:cs typeface="Calibri"/>
              <a:sym typeface="Calibri"/>
            </a:endParaRPr>
          </a:p>
          <a:p>
            <a:pPr indent="0" lvl="0" marL="0" rtl="0" algn="l">
              <a:spcBef>
                <a:spcPts val="0"/>
              </a:spcBef>
              <a:spcAft>
                <a:spcPts val="0"/>
              </a:spcAft>
              <a:buNone/>
            </a:pPr>
            <a:r>
              <a:t/>
            </a:r>
            <a:endParaRPr sz="3600">
              <a:solidFill>
                <a:schemeClr val="lt1"/>
              </a:solidFill>
              <a:latin typeface="Calibri"/>
              <a:ea typeface="Calibri"/>
              <a:cs typeface="Calibri"/>
              <a:sym typeface="Calibri"/>
            </a:endParaRPr>
          </a:p>
        </p:txBody>
      </p:sp>
      <p:sp>
        <p:nvSpPr>
          <p:cNvPr id="191" name="Google Shape;191;g2ab534e19fd_0_37"/>
          <p:cNvSpPr/>
          <p:nvPr/>
        </p:nvSpPr>
        <p:spPr>
          <a:xfrm>
            <a:off x="125" y="413600"/>
            <a:ext cx="12192000" cy="1196400"/>
          </a:xfrm>
          <a:prstGeom prst="rect">
            <a:avLst/>
          </a:prstGeom>
          <a:solidFill>
            <a:srgbClr val="609B5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2" name="Google Shape;192;g2ab534e19fd_0_37"/>
          <p:cNvSpPr txBox="1"/>
          <p:nvPr/>
        </p:nvSpPr>
        <p:spPr>
          <a:xfrm>
            <a:off x="789025" y="599450"/>
            <a:ext cx="10299900" cy="8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400">
                <a:solidFill>
                  <a:schemeClr val="lt1"/>
                </a:solidFill>
                <a:latin typeface="Calibri"/>
                <a:ea typeface="Calibri"/>
                <a:cs typeface="Calibri"/>
                <a:sym typeface="Calibri"/>
              </a:rPr>
              <a:t>Grant Categories and Funding Tiers</a:t>
            </a:r>
            <a:endParaRPr b="1" sz="4400">
              <a:solidFill>
                <a:schemeClr val="lt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endParaRPr>
          </a:p>
        </p:txBody>
      </p:sp>
      <p:pic>
        <p:nvPicPr>
          <p:cNvPr id="193" name="Google Shape;193;g2ab534e19fd_0_37"/>
          <p:cNvPicPr preferRelativeResize="0"/>
          <p:nvPr/>
        </p:nvPicPr>
        <p:blipFill rotWithShape="1">
          <a:blip r:embed="rId3">
            <a:alphaModFix/>
          </a:blip>
          <a:srcRect b="0" l="0" r="0" t="0"/>
          <a:stretch/>
        </p:blipFill>
        <p:spPr>
          <a:xfrm>
            <a:off x="4801150" y="6210850"/>
            <a:ext cx="2911926" cy="524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5632"/>
        </a:solidFill>
      </p:bgPr>
    </p:bg>
    <p:spTree>
      <p:nvGrpSpPr>
        <p:cNvPr id="197" name="Shape 197"/>
        <p:cNvGrpSpPr/>
        <p:nvPr/>
      </p:nvGrpSpPr>
      <p:grpSpPr>
        <a:xfrm>
          <a:off x="0" y="0"/>
          <a:ext cx="0" cy="0"/>
          <a:chOff x="0" y="0"/>
          <a:chExt cx="0" cy="0"/>
        </a:xfrm>
      </p:grpSpPr>
      <p:sp>
        <p:nvSpPr>
          <p:cNvPr id="198" name="Google Shape;198;g2ab534e19fd_0_58"/>
          <p:cNvSpPr/>
          <p:nvPr/>
        </p:nvSpPr>
        <p:spPr>
          <a:xfrm>
            <a:off x="125" y="413600"/>
            <a:ext cx="12192000" cy="1196400"/>
          </a:xfrm>
          <a:prstGeom prst="rect">
            <a:avLst/>
          </a:prstGeom>
          <a:solidFill>
            <a:srgbClr val="609B5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9" name="Google Shape;199;g2ab534e19fd_0_58"/>
          <p:cNvSpPr txBox="1"/>
          <p:nvPr/>
        </p:nvSpPr>
        <p:spPr>
          <a:xfrm>
            <a:off x="789025" y="599450"/>
            <a:ext cx="10299900" cy="8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400">
                <a:solidFill>
                  <a:schemeClr val="lt1"/>
                </a:solidFill>
                <a:latin typeface="Calibri"/>
                <a:ea typeface="Calibri"/>
                <a:cs typeface="Calibri"/>
                <a:sym typeface="Calibri"/>
              </a:rPr>
              <a:t>Grant Category Comparison</a:t>
            </a:r>
            <a:endParaRPr b="1" sz="4400">
              <a:solidFill>
                <a:schemeClr val="lt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endParaRPr>
          </a:p>
        </p:txBody>
      </p:sp>
      <p:pic>
        <p:nvPicPr>
          <p:cNvPr id="200" name="Google Shape;200;g2ab534e19fd_0_58"/>
          <p:cNvPicPr preferRelativeResize="0"/>
          <p:nvPr/>
        </p:nvPicPr>
        <p:blipFill rotWithShape="1">
          <a:blip r:embed="rId3">
            <a:alphaModFix/>
          </a:blip>
          <a:srcRect b="0" l="0" r="0" t="0"/>
          <a:stretch/>
        </p:blipFill>
        <p:spPr>
          <a:xfrm>
            <a:off x="4801150" y="6210850"/>
            <a:ext cx="2911926" cy="524125"/>
          </a:xfrm>
          <a:prstGeom prst="rect">
            <a:avLst/>
          </a:prstGeom>
          <a:noFill/>
          <a:ln>
            <a:noFill/>
          </a:ln>
        </p:spPr>
      </p:pic>
      <p:graphicFrame>
        <p:nvGraphicFramePr>
          <p:cNvPr id="201" name="Google Shape;201;g2ab534e19fd_0_58"/>
          <p:cNvGraphicFramePr/>
          <p:nvPr/>
        </p:nvGraphicFramePr>
        <p:xfrm>
          <a:off x="371625" y="2491613"/>
          <a:ext cx="3000000" cy="3000000"/>
        </p:xfrm>
        <a:graphic>
          <a:graphicData uri="http://schemas.openxmlformats.org/drawingml/2006/table">
            <a:tbl>
              <a:tblPr bandRow="1" firstRow="1">
                <a:noFill/>
                <a:tableStyleId>{895AEE09-0692-4D36-A3B0-B561F13F91D0}</a:tableStyleId>
              </a:tblPr>
              <a:tblGrid>
                <a:gridCol w="3639125"/>
                <a:gridCol w="3639125"/>
                <a:gridCol w="4170475"/>
              </a:tblGrid>
              <a:tr h="370850">
                <a:tc>
                  <a:txBody>
                    <a:bodyPr/>
                    <a:lstStyle/>
                    <a:p>
                      <a:pPr indent="0" lvl="0" marL="0" marR="0" rtl="0" algn="l">
                        <a:spcBef>
                          <a:spcPts val="0"/>
                        </a:spcBef>
                        <a:spcAft>
                          <a:spcPts val="0"/>
                        </a:spcAft>
                        <a:buNone/>
                      </a:pPr>
                      <a:r>
                        <a:t/>
                      </a:r>
                      <a:endParaRPr sz="1800"/>
                    </a:p>
                  </a:txBody>
                  <a:tcPr marT="45725" marB="45725" marR="91450" marL="91450">
                    <a:lnL cap="flat" cmpd="sng" w="12700">
                      <a:solidFill>
                        <a:srgbClr val="1A5632"/>
                      </a:solidFill>
                      <a:prstDash val="solid"/>
                      <a:round/>
                      <a:headEnd len="sm" w="sm" type="none"/>
                      <a:tailEnd len="sm" w="sm" type="none"/>
                    </a:lnL>
                    <a:lnR cap="flat" cmpd="sng" w="12700">
                      <a:solidFill>
                        <a:srgbClr val="1A5632"/>
                      </a:solidFill>
                      <a:prstDash val="solid"/>
                      <a:round/>
                      <a:headEnd len="sm" w="sm" type="none"/>
                      <a:tailEnd len="sm" w="sm" type="none"/>
                    </a:lnR>
                    <a:lnT cap="flat" cmpd="sng" w="12700">
                      <a:solidFill>
                        <a:srgbClr val="1A5632"/>
                      </a:solidFill>
                      <a:prstDash val="solid"/>
                      <a:round/>
                      <a:headEnd len="sm" w="sm" type="none"/>
                      <a:tailEnd len="sm" w="sm" type="none"/>
                    </a:lnT>
                    <a:lnB cap="flat" cmpd="sng" w="38100">
                      <a:solidFill>
                        <a:srgbClr val="1A5632"/>
                      </a:solidFill>
                      <a:prstDash val="solid"/>
                      <a:round/>
                      <a:headEnd len="sm" w="sm" type="none"/>
                      <a:tailEnd len="sm" w="sm" type="none"/>
                    </a:lnB>
                    <a:solidFill>
                      <a:srgbClr val="1A5632"/>
                    </a:solidFill>
                  </a:tcPr>
                </a:tc>
                <a:tc>
                  <a:txBody>
                    <a:bodyPr/>
                    <a:lstStyle/>
                    <a:p>
                      <a:pPr indent="0" lvl="0" marL="0" marR="0" rtl="0" algn="l">
                        <a:spcBef>
                          <a:spcPts val="0"/>
                        </a:spcBef>
                        <a:spcAft>
                          <a:spcPts val="0"/>
                        </a:spcAft>
                        <a:buNone/>
                      </a:pPr>
                      <a:r>
                        <a:rPr lang="en-US" sz="2400"/>
                        <a:t>PLANNING GRANT</a:t>
                      </a:r>
                      <a:endParaRPr sz="2400"/>
                    </a:p>
                  </a:txBody>
                  <a:tcPr marT="45725" marB="45725" marR="91450" marL="91450">
                    <a:lnL cap="flat" cmpd="sng" w="12700">
                      <a:solidFill>
                        <a:srgbClr val="1A5632"/>
                      </a:solidFill>
                      <a:prstDash val="solid"/>
                      <a:round/>
                      <a:headEnd len="sm" w="sm" type="none"/>
                      <a:tailEnd len="sm" w="sm" type="none"/>
                    </a:lnL>
                    <a:solidFill>
                      <a:srgbClr val="609B5C"/>
                    </a:solidFill>
                  </a:tcPr>
                </a:tc>
                <a:tc>
                  <a:txBody>
                    <a:bodyPr/>
                    <a:lstStyle/>
                    <a:p>
                      <a:pPr indent="0" lvl="0" marL="0" marR="0" rtl="0" algn="l">
                        <a:spcBef>
                          <a:spcPts val="0"/>
                        </a:spcBef>
                        <a:spcAft>
                          <a:spcPts val="0"/>
                        </a:spcAft>
                        <a:buNone/>
                      </a:pPr>
                      <a:r>
                        <a:rPr lang="en-US" sz="2400"/>
                        <a:t>IMPLEMENTATION GRANT</a:t>
                      </a:r>
                      <a:endParaRPr sz="2400"/>
                    </a:p>
                  </a:txBody>
                  <a:tcPr marT="45725" marB="45725" marR="91450" marL="91450">
                    <a:solidFill>
                      <a:srgbClr val="609B5C"/>
                    </a:solidFill>
                  </a:tcPr>
                </a:tc>
              </a:tr>
              <a:tr h="370850">
                <a:tc>
                  <a:txBody>
                    <a:bodyPr/>
                    <a:lstStyle/>
                    <a:p>
                      <a:pPr indent="0" lvl="0" marL="0" marR="0" rtl="0" algn="l">
                        <a:spcBef>
                          <a:spcPts val="0"/>
                        </a:spcBef>
                        <a:spcAft>
                          <a:spcPts val="0"/>
                        </a:spcAft>
                        <a:buNone/>
                      </a:pPr>
                      <a:r>
                        <a:rPr lang="en-US" sz="2400"/>
                        <a:t>Maximum Award Amount</a:t>
                      </a:r>
                      <a:endParaRPr sz="2400"/>
                    </a:p>
                  </a:txBody>
                  <a:tcPr marT="45725" marB="45725" marR="91450" marL="91450">
                    <a:lnT cap="flat" cmpd="sng" w="38100">
                      <a:solidFill>
                        <a:srgbClr val="1A5632"/>
                      </a:solidFill>
                      <a:prstDash val="solid"/>
                      <a:round/>
                      <a:headEnd len="sm" w="sm" type="none"/>
                      <a:tailEnd len="sm" w="sm" type="none"/>
                    </a:lnT>
                    <a:solidFill>
                      <a:srgbClr val="FFF2CC"/>
                    </a:solidFill>
                  </a:tcPr>
                </a:tc>
                <a:tc>
                  <a:txBody>
                    <a:bodyPr/>
                    <a:lstStyle/>
                    <a:p>
                      <a:pPr indent="0" lvl="0" marL="0" marR="0" rtl="0" algn="l">
                        <a:spcBef>
                          <a:spcPts val="0"/>
                        </a:spcBef>
                        <a:spcAft>
                          <a:spcPts val="0"/>
                        </a:spcAft>
                        <a:buNone/>
                      </a:pPr>
                      <a:r>
                        <a:rPr lang="en-US" sz="2400"/>
                        <a:t>$8,000</a:t>
                      </a:r>
                      <a:endParaRPr sz="2400"/>
                    </a:p>
                  </a:txBody>
                  <a:tcPr marT="45725" marB="45725" marR="91450" marL="91450">
                    <a:solidFill>
                      <a:srgbClr val="FFF2CC"/>
                    </a:solidFill>
                  </a:tcPr>
                </a:tc>
                <a:tc>
                  <a:txBody>
                    <a:bodyPr/>
                    <a:lstStyle/>
                    <a:p>
                      <a:pPr indent="0" lvl="0" marL="0" marR="0" rtl="0" algn="l">
                        <a:spcBef>
                          <a:spcPts val="0"/>
                        </a:spcBef>
                        <a:spcAft>
                          <a:spcPts val="0"/>
                        </a:spcAft>
                        <a:buNone/>
                      </a:pPr>
                      <a:r>
                        <a:rPr lang="en-US" sz="2400"/>
                        <a:t>$50,000</a:t>
                      </a:r>
                      <a:endParaRPr sz="2400"/>
                    </a:p>
                  </a:txBody>
                  <a:tcPr marT="45725" marB="45725" marR="91450" marL="91450">
                    <a:solidFill>
                      <a:srgbClr val="FFF2CC"/>
                    </a:solidFill>
                  </a:tcPr>
                </a:tc>
              </a:tr>
              <a:tr h="370850">
                <a:tc>
                  <a:txBody>
                    <a:bodyPr/>
                    <a:lstStyle/>
                    <a:p>
                      <a:pPr indent="0" lvl="0" marL="0" marR="0" rtl="0" algn="l">
                        <a:spcBef>
                          <a:spcPts val="0"/>
                        </a:spcBef>
                        <a:spcAft>
                          <a:spcPts val="0"/>
                        </a:spcAft>
                        <a:buNone/>
                      </a:pPr>
                      <a:r>
                        <a:rPr lang="en-US" sz="2400"/>
                        <a:t>Match Requirement</a:t>
                      </a:r>
                      <a:endParaRPr sz="2400"/>
                    </a:p>
                  </a:txBody>
                  <a:tcPr marT="45725" marB="45725" marR="91450" marL="91450">
                    <a:solidFill>
                      <a:srgbClr val="FFF2CC"/>
                    </a:solidFill>
                  </a:tcPr>
                </a:tc>
                <a:tc>
                  <a:txBody>
                    <a:bodyPr/>
                    <a:lstStyle/>
                    <a:p>
                      <a:pPr indent="0" lvl="0" marL="0" marR="0" rtl="0" algn="l">
                        <a:spcBef>
                          <a:spcPts val="0"/>
                        </a:spcBef>
                        <a:spcAft>
                          <a:spcPts val="0"/>
                        </a:spcAft>
                        <a:buNone/>
                      </a:pPr>
                      <a:r>
                        <a:rPr lang="en-US" sz="2400"/>
                        <a:t>25% cash match</a:t>
                      </a:r>
                      <a:endParaRPr sz="2400"/>
                    </a:p>
                  </a:txBody>
                  <a:tcPr marT="45725" marB="45725" marR="91450" marL="91450">
                    <a:solidFill>
                      <a:srgbClr val="FFF2CC"/>
                    </a:solidFill>
                  </a:tcPr>
                </a:tc>
                <a:tc>
                  <a:txBody>
                    <a:bodyPr/>
                    <a:lstStyle/>
                    <a:p>
                      <a:pPr indent="0" lvl="0" marL="0" marR="0" rtl="0" algn="l">
                        <a:spcBef>
                          <a:spcPts val="0"/>
                        </a:spcBef>
                        <a:spcAft>
                          <a:spcPts val="0"/>
                        </a:spcAft>
                        <a:buNone/>
                      </a:pPr>
                      <a:r>
                        <a:rPr lang="en-US" sz="2400"/>
                        <a:t>None</a:t>
                      </a:r>
                      <a:endParaRPr sz="2400"/>
                    </a:p>
                  </a:txBody>
                  <a:tcPr marT="45725" marB="45725" marR="91450" marL="91450">
                    <a:solidFill>
                      <a:srgbClr val="FFF2CC"/>
                    </a:solidFill>
                  </a:tcPr>
                </a:tc>
              </a:tr>
              <a:tr h="370850">
                <a:tc>
                  <a:txBody>
                    <a:bodyPr/>
                    <a:lstStyle/>
                    <a:p>
                      <a:pPr indent="0" lvl="0" marL="0" marR="0" rtl="0" algn="l">
                        <a:spcBef>
                          <a:spcPts val="0"/>
                        </a:spcBef>
                        <a:spcAft>
                          <a:spcPts val="0"/>
                        </a:spcAft>
                        <a:buNone/>
                      </a:pPr>
                      <a:r>
                        <a:rPr lang="en-US" sz="2400"/>
                        <a:t>Project Duration</a:t>
                      </a:r>
                      <a:endParaRPr sz="2400"/>
                    </a:p>
                  </a:txBody>
                  <a:tcPr marT="45725" marB="45725" marR="91450" marL="91450">
                    <a:solidFill>
                      <a:srgbClr val="FFF2CC"/>
                    </a:solidFill>
                  </a:tcPr>
                </a:tc>
                <a:tc>
                  <a:txBody>
                    <a:bodyPr/>
                    <a:lstStyle/>
                    <a:p>
                      <a:pPr indent="0" lvl="0" marL="0" marR="0" rtl="0" algn="l">
                        <a:spcBef>
                          <a:spcPts val="0"/>
                        </a:spcBef>
                        <a:spcAft>
                          <a:spcPts val="0"/>
                        </a:spcAft>
                        <a:buNone/>
                      </a:pPr>
                      <a:r>
                        <a:rPr lang="en-US" sz="2400"/>
                        <a:t>1 year</a:t>
                      </a:r>
                      <a:endParaRPr sz="2400"/>
                    </a:p>
                  </a:txBody>
                  <a:tcPr marT="45725" marB="45725" marR="91450" marL="91450">
                    <a:solidFill>
                      <a:srgbClr val="FFF2CC"/>
                    </a:solidFill>
                  </a:tcPr>
                </a:tc>
                <a:tc>
                  <a:txBody>
                    <a:bodyPr/>
                    <a:lstStyle/>
                    <a:p>
                      <a:pPr indent="0" lvl="0" marL="0" marR="0" rtl="0" algn="l">
                        <a:spcBef>
                          <a:spcPts val="0"/>
                        </a:spcBef>
                        <a:spcAft>
                          <a:spcPts val="0"/>
                        </a:spcAft>
                        <a:buNone/>
                      </a:pPr>
                      <a:r>
                        <a:rPr lang="en-US" sz="2400"/>
                        <a:t>Completed b</a:t>
                      </a:r>
                      <a:r>
                        <a:rPr lang="en-US" sz="2400"/>
                        <a:t>y April 30, 2027</a:t>
                      </a:r>
                      <a:endParaRPr sz="2400"/>
                    </a:p>
                  </a:txBody>
                  <a:tcPr marT="45725" marB="45725" marR="91450" marL="91450">
                    <a:solidFill>
                      <a:srgbClr val="FFF2CC"/>
                    </a:solidFill>
                  </a:tcPr>
                </a:tc>
              </a:tr>
              <a:tr h="370850">
                <a:tc>
                  <a:txBody>
                    <a:bodyPr/>
                    <a:lstStyle/>
                    <a:p>
                      <a:pPr indent="0" lvl="0" marL="0" marR="0" rtl="0" algn="l">
                        <a:spcBef>
                          <a:spcPts val="0"/>
                        </a:spcBef>
                        <a:spcAft>
                          <a:spcPts val="0"/>
                        </a:spcAft>
                        <a:buNone/>
                      </a:pPr>
                      <a:r>
                        <a:rPr lang="en-US" sz="2400"/>
                        <a:t>Payment Process</a:t>
                      </a:r>
                      <a:endParaRPr sz="2400"/>
                    </a:p>
                  </a:txBody>
                  <a:tcPr marT="45725" marB="45725" marR="91450" marL="91450">
                    <a:solidFill>
                      <a:srgbClr val="FFF2CC"/>
                    </a:solidFill>
                  </a:tcPr>
                </a:tc>
                <a:tc>
                  <a:txBody>
                    <a:bodyPr/>
                    <a:lstStyle/>
                    <a:p>
                      <a:pPr indent="0" lvl="0" marL="0" marR="0" rtl="0" algn="l">
                        <a:spcBef>
                          <a:spcPts val="0"/>
                        </a:spcBef>
                        <a:spcAft>
                          <a:spcPts val="0"/>
                        </a:spcAft>
                        <a:buNone/>
                      </a:pPr>
                      <a:r>
                        <a:rPr lang="en-US" sz="2400"/>
                        <a:t>25% contract signing; 75% project completion</a:t>
                      </a:r>
                      <a:endParaRPr sz="2400"/>
                    </a:p>
                  </a:txBody>
                  <a:tcPr marT="45725" marB="45725" marR="91450" marL="91450">
                    <a:solidFill>
                      <a:srgbClr val="FFF2CC"/>
                    </a:solidFill>
                  </a:tcPr>
                </a:tc>
                <a:tc>
                  <a:txBody>
                    <a:bodyPr/>
                    <a:lstStyle/>
                    <a:p>
                      <a:pPr indent="0" lvl="0" marL="0" marR="0" rtl="0" algn="l">
                        <a:spcBef>
                          <a:spcPts val="0"/>
                        </a:spcBef>
                        <a:spcAft>
                          <a:spcPts val="0"/>
                        </a:spcAft>
                        <a:buNone/>
                      </a:pPr>
                      <a:r>
                        <a:rPr lang="en-US" sz="2400"/>
                        <a:t>Project-specific, tied to Key Project Milestones</a:t>
                      </a:r>
                      <a:endParaRPr sz="2400"/>
                    </a:p>
                  </a:txBody>
                  <a:tcPr marT="45725" marB="45725" marR="91450" marL="91450">
                    <a:solidFill>
                      <a:srgbClr val="FFF2CC"/>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5632"/>
        </a:solidFill>
      </p:bgPr>
    </p:bg>
    <p:spTree>
      <p:nvGrpSpPr>
        <p:cNvPr id="205" name="Shape 205"/>
        <p:cNvGrpSpPr/>
        <p:nvPr/>
      </p:nvGrpSpPr>
      <p:grpSpPr>
        <a:xfrm>
          <a:off x="0" y="0"/>
          <a:ext cx="0" cy="0"/>
          <a:chOff x="0" y="0"/>
          <a:chExt cx="0" cy="0"/>
        </a:xfrm>
      </p:grpSpPr>
      <p:sp>
        <p:nvSpPr>
          <p:cNvPr id="206" name="Google Shape;206;g2ab534e19fd_0_44"/>
          <p:cNvSpPr txBox="1"/>
          <p:nvPr/>
        </p:nvSpPr>
        <p:spPr>
          <a:xfrm>
            <a:off x="638113" y="1609775"/>
            <a:ext cx="10915800" cy="2598900"/>
          </a:xfrm>
          <a:prstGeom prst="rect">
            <a:avLst/>
          </a:prstGeom>
          <a:noFill/>
          <a:ln>
            <a:noFill/>
          </a:ln>
        </p:spPr>
        <p:txBody>
          <a:bodyPr anchorCtr="0" anchor="t" bIns="91425" lIns="91425" spcFirstLastPara="1" rIns="91425" wrap="square" tIns="91425">
            <a:noAutofit/>
          </a:bodyPr>
          <a:lstStyle/>
          <a:p>
            <a:pPr indent="-304800" lvl="0" marL="228600" rtl="0" algn="l">
              <a:lnSpc>
                <a:spcPct val="90000"/>
              </a:lnSpc>
              <a:spcBef>
                <a:spcPts val="0"/>
              </a:spcBef>
              <a:spcAft>
                <a:spcPts val="0"/>
              </a:spcAft>
              <a:buClr>
                <a:schemeClr val="lt1"/>
              </a:buClr>
              <a:buSzPts val="3000"/>
              <a:buFont typeface="Calibri"/>
              <a:buChar char="•"/>
            </a:pPr>
            <a:r>
              <a:rPr lang="en-US" sz="3000">
                <a:solidFill>
                  <a:schemeClr val="lt1"/>
                </a:solidFill>
                <a:latin typeface="Calibri"/>
                <a:ea typeface="Calibri"/>
                <a:cs typeface="Calibri"/>
                <a:sym typeface="Calibri"/>
              </a:rPr>
              <a:t>Consultant or contractor costs for planning and/or implementation</a:t>
            </a:r>
            <a:endParaRPr sz="3000">
              <a:solidFill>
                <a:schemeClr val="lt1"/>
              </a:solidFill>
              <a:latin typeface="Calibri"/>
              <a:ea typeface="Calibri"/>
              <a:cs typeface="Calibri"/>
              <a:sym typeface="Calibri"/>
            </a:endParaRPr>
          </a:p>
          <a:p>
            <a:pPr indent="-304800" lvl="0" marL="228600" rtl="0" algn="l">
              <a:lnSpc>
                <a:spcPct val="90000"/>
              </a:lnSpc>
              <a:spcBef>
                <a:spcPts val="1000"/>
              </a:spcBef>
              <a:spcAft>
                <a:spcPts val="0"/>
              </a:spcAft>
              <a:buClr>
                <a:schemeClr val="lt1"/>
              </a:buClr>
              <a:buSzPts val="3000"/>
              <a:buFont typeface="Calibri"/>
              <a:buChar char="•"/>
            </a:pPr>
            <a:r>
              <a:rPr lang="en-US" sz="3000">
                <a:solidFill>
                  <a:schemeClr val="lt1"/>
                </a:solidFill>
                <a:latin typeface="Calibri"/>
                <a:ea typeface="Calibri"/>
                <a:cs typeface="Calibri"/>
                <a:sym typeface="Calibri"/>
              </a:rPr>
              <a:t>Tool and equipment purchase or rental</a:t>
            </a:r>
            <a:endParaRPr sz="3000">
              <a:solidFill>
                <a:schemeClr val="lt1"/>
              </a:solidFill>
              <a:latin typeface="Calibri"/>
              <a:ea typeface="Calibri"/>
              <a:cs typeface="Calibri"/>
              <a:sym typeface="Calibri"/>
            </a:endParaRPr>
          </a:p>
          <a:p>
            <a:pPr indent="-304800" lvl="0" marL="228600" rtl="0" algn="l">
              <a:lnSpc>
                <a:spcPct val="90000"/>
              </a:lnSpc>
              <a:spcBef>
                <a:spcPts val="1000"/>
              </a:spcBef>
              <a:spcAft>
                <a:spcPts val="0"/>
              </a:spcAft>
              <a:buClr>
                <a:schemeClr val="lt1"/>
              </a:buClr>
              <a:buSzPts val="3000"/>
              <a:buFont typeface="Calibri"/>
              <a:buChar char="•"/>
            </a:pPr>
            <a:r>
              <a:rPr lang="en-US" sz="3000">
                <a:solidFill>
                  <a:schemeClr val="lt1"/>
                </a:solidFill>
                <a:latin typeface="Calibri"/>
                <a:ea typeface="Calibri"/>
                <a:cs typeface="Calibri"/>
                <a:sym typeface="Calibri"/>
              </a:rPr>
              <a:t>Materials</a:t>
            </a:r>
            <a:endParaRPr sz="3000">
              <a:solidFill>
                <a:schemeClr val="lt1"/>
              </a:solidFill>
              <a:latin typeface="Calibri"/>
              <a:ea typeface="Calibri"/>
              <a:cs typeface="Calibri"/>
              <a:sym typeface="Calibri"/>
            </a:endParaRPr>
          </a:p>
          <a:p>
            <a:pPr indent="-304800" lvl="0" marL="228600" rtl="0" algn="l">
              <a:lnSpc>
                <a:spcPct val="90000"/>
              </a:lnSpc>
              <a:spcBef>
                <a:spcPts val="1000"/>
              </a:spcBef>
              <a:spcAft>
                <a:spcPts val="0"/>
              </a:spcAft>
              <a:buClr>
                <a:schemeClr val="lt1"/>
              </a:buClr>
              <a:buSzPts val="3000"/>
              <a:buFont typeface="Calibri"/>
              <a:buChar char="•"/>
            </a:pPr>
            <a:r>
              <a:rPr lang="en-US" sz="3000">
                <a:solidFill>
                  <a:schemeClr val="lt1"/>
                </a:solidFill>
                <a:latin typeface="Calibri"/>
                <a:ea typeface="Calibri"/>
                <a:cs typeface="Calibri"/>
                <a:sym typeface="Calibri"/>
              </a:rPr>
              <a:t>Permit fees</a:t>
            </a:r>
            <a:endParaRPr sz="3000">
              <a:solidFill>
                <a:schemeClr val="lt1"/>
              </a:solidFill>
              <a:latin typeface="Calibri"/>
              <a:ea typeface="Calibri"/>
              <a:cs typeface="Calibri"/>
              <a:sym typeface="Calibri"/>
            </a:endParaRPr>
          </a:p>
          <a:p>
            <a:pPr indent="-50800" lvl="0" marL="228600" rtl="0" algn="l">
              <a:lnSpc>
                <a:spcPct val="90000"/>
              </a:lnSpc>
              <a:spcBef>
                <a:spcPts val="1000"/>
              </a:spcBef>
              <a:spcAft>
                <a:spcPts val="0"/>
              </a:spcAft>
              <a:buNone/>
            </a:pPr>
            <a:r>
              <a:t/>
            </a:r>
            <a:endParaRPr sz="3000">
              <a:solidFill>
                <a:schemeClr val="lt1"/>
              </a:solidFill>
              <a:latin typeface="Calibri"/>
              <a:ea typeface="Calibri"/>
              <a:cs typeface="Calibri"/>
              <a:sym typeface="Calibri"/>
            </a:endParaRPr>
          </a:p>
          <a:p>
            <a:pPr indent="-304800" lvl="0" marL="228600" rtl="0" algn="l">
              <a:lnSpc>
                <a:spcPct val="90000"/>
              </a:lnSpc>
              <a:spcBef>
                <a:spcPts val="0"/>
              </a:spcBef>
              <a:spcAft>
                <a:spcPts val="0"/>
              </a:spcAft>
              <a:buClr>
                <a:schemeClr val="lt1"/>
              </a:buClr>
              <a:buSzPts val="3000"/>
              <a:buFont typeface="Calibri"/>
              <a:buChar char="•"/>
            </a:pPr>
            <a:r>
              <a:rPr lang="en-US" sz="3000">
                <a:solidFill>
                  <a:schemeClr val="lt1"/>
                </a:solidFill>
                <a:latin typeface="Calibri"/>
                <a:ea typeface="Calibri"/>
                <a:cs typeface="Calibri"/>
                <a:sym typeface="Calibri"/>
              </a:rPr>
              <a:t>Other project related costs, e.g. staff costs, printing/mailing, training fees are not grant-fund eligible but are welcomed as in-kind match</a:t>
            </a:r>
            <a:r>
              <a:rPr lang="en-US" sz="3000">
                <a:solidFill>
                  <a:schemeClr val="lt1"/>
                </a:solidFill>
                <a:latin typeface="Calibri"/>
                <a:ea typeface="Calibri"/>
                <a:cs typeface="Calibri"/>
                <a:sym typeface="Calibri"/>
              </a:rPr>
              <a:t> </a:t>
            </a:r>
            <a:endParaRPr sz="3000">
              <a:solidFill>
                <a:schemeClr val="lt1"/>
              </a:solidFill>
              <a:latin typeface="Calibri"/>
              <a:ea typeface="Calibri"/>
              <a:cs typeface="Calibri"/>
              <a:sym typeface="Calibri"/>
            </a:endParaRPr>
          </a:p>
          <a:p>
            <a:pPr indent="0" lvl="0" marL="228600" rtl="0" algn="l">
              <a:lnSpc>
                <a:spcPct val="90000"/>
              </a:lnSpc>
              <a:spcBef>
                <a:spcPts val="1000"/>
              </a:spcBef>
              <a:spcAft>
                <a:spcPts val="0"/>
              </a:spcAft>
              <a:buNone/>
            </a:pPr>
            <a:r>
              <a:t/>
            </a:r>
            <a:endParaRPr sz="2700">
              <a:solidFill>
                <a:schemeClr val="lt1"/>
              </a:solidFill>
              <a:latin typeface="Calibri"/>
              <a:ea typeface="Calibri"/>
              <a:cs typeface="Calibri"/>
              <a:sym typeface="Calibri"/>
            </a:endParaRPr>
          </a:p>
          <a:p>
            <a:pPr indent="0" lvl="0" marL="457200" rtl="0" algn="l">
              <a:lnSpc>
                <a:spcPct val="90000"/>
              </a:lnSpc>
              <a:spcBef>
                <a:spcPts val="1000"/>
              </a:spcBef>
              <a:spcAft>
                <a:spcPts val="0"/>
              </a:spcAft>
              <a:buNone/>
            </a:pPr>
            <a:r>
              <a:t/>
            </a:r>
            <a:endParaRPr sz="3000">
              <a:solidFill>
                <a:schemeClr val="lt1"/>
              </a:solidFill>
              <a:latin typeface="Calibri"/>
              <a:ea typeface="Calibri"/>
              <a:cs typeface="Calibri"/>
              <a:sym typeface="Calibri"/>
            </a:endParaRPr>
          </a:p>
          <a:p>
            <a:pPr indent="0" lvl="0" marL="457200" rtl="0" algn="l">
              <a:spcBef>
                <a:spcPts val="0"/>
              </a:spcBef>
              <a:spcAft>
                <a:spcPts val="0"/>
              </a:spcAft>
              <a:buNone/>
            </a:pPr>
            <a:r>
              <a:t/>
            </a:r>
            <a:endParaRPr sz="3600">
              <a:solidFill>
                <a:schemeClr val="lt1"/>
              </a:solidFill>
              <a:latin typeface="Calibri"/>
              <a:ea typeface="Calibri"/>
              <a:cs typeface="Calibri"/>
              <a:sym typeface="Calibri"/>
            </a:endParaRPr>
          </a:p>
          <a:p>
            <a:pPr indent="0" lvl="0" marL="0" rtl="0" algn="l">
              <a:spcBef>
                <a:spcPts val="0"/>
              </a:spcBef>
              <a:spcAft>
                <a:spcPts val="0"/>
              </a:spcAft>
              <a:buNone/>
            </a:pPr>
            <a:r>
              <a:t/>
            </a:r>
            <a:endParaRPr sz="3600">
              <a:solidFill>
                <a:schemeClr val="lt1"/>
              </a:solidFill>
              <a:latin typeface="Calibri"/>
              <a:ea typeface="Calibri"/>
              <a:cs typeface="Calibri"/>
              <a:sym typeface="Calibri"/>
            </a:endParaRPr>
          </a:p>
          <a:p>
            <a:pPr indent="0" lvl="0" marL="0" rtl="0" algn="l">
              <a:spcBef>
                <a:spcPts val="0"/>
              </a:spcBef>
              <a:spcAft>
                <a:spcPts val="0"/>
              </a:spcAft>
              <a:buNone/>
            </a:pPr>
            <a:r>
              <a:t/>
            </a:r>
            <a:endParaRPr sz="3600">
              <a:solidFill>
                <a:schemeClr val="lt1"/>
              </a:solidFill>
              <a:latin typeface="Calibri"/>
              <a:ea typeface="Calibri"/>
              <a:cs typeface="Calibri"/>
              <a:sym typeface="Calibri"/>
            </a:endParaRPr>
          </a:p>
        </p:txBody>
      </p:sp>
      <p:sp>
        <p:nvSpPr>
          <p:cNvPr id="207" name="Google Shape;207;g2ab534e19fd_0_44"/>
          <p:cNvSpPr/>
          <p:nvPr/>
        </p:nvSpPr>
        <p:spPr>
          <a:xfrm>
            <a:off x="125" y="413600"/>
            <a:ext cx="12192000" cy="1196400"/>
          </a:xfrm>
          <a:prstGeom prst="rect">
            <a:avLst/>
          </a:prstGeom>
          <a:solidFill>
            <a:srgbClr val="609B5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8" name="Google Shape;208;g2ab534e19fd_0_44"/>
          <p:cNvSpPr txBox="1"/>
          <p:nvPr/>
        </p:nvSpPr>
        <p:spPr>
          <a:xfrm>
            <a:off x="789025" y="599450"/>
            <a:ext cx="10299900" cy="8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400">
                <a:solidFill>
                  <a:schemeClr val="lt1"/>
                </a:solidFill>
                <a:latin typeface="Calibri"/>
                <a:ea typeface="Calibri"/>
                <a:cs typeface="Calibri"/>
                <a:sym typeface="Calibri"/>
              </a:rPr>
              <a:t>Eligible</a:t>
            </a:r>
            <a:r>
              <a:rPr b="1" lang="en-US" sz="4400">
                <a:solidFill>
                  <a:schemeClr val="lt1"/>
                </a:solidFill>
                <a:latin typeface="Calibri"/>
                <a:ea typeface="Calibri"/>
                <a:cs typeface="Calibri"/>
                <a:sym typeface="Calibri"/>
              </a:rPr>
              <a:t> Expenses</a:t>
            </a:r>
            <a:endParaRPr b="1" sz="4400">
              <a:solidFill>
                <a:schemeClr val="lt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endParaRPr>
          </a:p>
        </p:txBody>
      </p:sp>
      <p:pic>
        <p:nvPicPr>
          <p:cNvPr id="209" name="Google Shape;209;g2ab534e19fd_0_44"/>
          <p:cNvPicPr preferRelativeResize="0"/>
          <p:nvPr/>
        </p:nvPicPr>
        <p:blipFill rotWithShape="1">
          <a:blip r:embed="rId3">
            <a:alphaModFix/>
          </a:blip>
          <a:srcRect b="0" l="0" r="0" t="0"/>
          <a:stretch/>
        </p:blipFill>
        <p:spPr>
          <a:xfrm>
            <a:off x="4801150" y="6210850"/>
            <a:ext cx="2911926" cy="5241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5632"/>
        </a:solidFill>
      </p:bgPr>
    </p:bg>
    <p:spTree>
      <p:nvGrpSpPr>
        <p:cNvPr id="213" name="Shape 213"/>
        <p:cNvGrpSpPr/>
        <p:nvPr/>
      </p:nvGrpSpPr>
      <p:grpSpPr>
        <a:xfrm>
          <a:off x="0" y="0"/>
          <a:ext cx="0" cy="0"/>
          <a:chOff x="0" y="0"/>
          <a:chExt cx="0" cy="0"/>
        </a:xfrm>
      </p:grpSpPr>
      <p:sp>
        <p:nvSpPr>
          <p:cNvPr id="214" name="Google Shape;214;g2ab534e19fd_0_51"/>
          <p:cNvSpPr txBox="1"/>
          <p:nvPr/>
        </p:nvSpPr>
        <p:spPr>
          <a:xfrm>
            <a:off x="638113" y="1609775"/>
            <a:ext cx="10915800" cy="2598900"/>
          </a:xfrm>
          <a:prstGeom prst="rect">
            <a:avLst/>
          </a:prstGeom>
          <a:noFill/>
          <a:ln>
            <a:noFill/>
          </a:ln>
        </p:spPr>
        <p:txBody>
          <a:bodyPr anchorCtr="0" anchor="t" bIns="91425" lIns="91425" spcFirstLastPara="1" rIns="91425" wrap="square" tIns="91425">
            <a:noAutofit/>
          </a:bodyPr>
          <a:lstStyle/>
          <a:p>
            <a:pPr indent="-304800" lvl="0" marL="228600" rtl="0" algn="l">
              <a:lnSpc>
                <a:spcPct val="90000"/>
              </a:lnSpc>
              <a:spcBef>
                <a:spcPts val="0"/>
              </a:spcBef>
              <a:spcAft>
                <a:spcPts val="0"/>
              </a:spcAft>
              <a:buClr>
                <a:schemeClr val="lt1"/>
              </a:buClr>
              <a:buSzPts val="3000"/>
              <a:buFont typeface="Calibri"/>
              <a:buChar char="•"/>
            </a:pPr>
            <a:r>
              <a:rPr lang="en-US" sz="3000">
                <a:solidFill>
                  <a:schemeClr val="lt1"/>
                </a:solidFill>
                <a:latin typeface="Calibri"/>
                <a:ea typeface="Calibri"/>
                <a:cs typeface="Calibri"/>
                <a:sym typeface="Calibri"/>
              </a:rPr>
              <a:t>Expenses incurred prior to grant award and contract execution</a:t>
            </a:r>
            <a:endParaRPr sz="3000">
              <a:solidFill>
                <a:schemeClr val="lt1"/>
              </a:solidFill>
              <a:latin typeface="Calibri"/>
              <a:ea typeface="Calibri"/>
              <a:cs typeface="Calibri"/>
              <a:sym typeface="Calibri"/>
            </a:endParaRPr>
          </a:p>
          <a:p>
            <a:pPr indent="0" lvl="0" marL="228600" rtl="0" algn="l">
              <a:lnSpc>
                <a:spcPct val="90000"/>
              </a:lnSpc>
              <a:spcBef>
                <a:spcPts val="0"/>
              </a:spcBef>
              <a:spcAft>
                <a:spcPts val="0"/>
              </a:spcAft>
              <a:buNone/>
            </a:pPr>
            <a:r>
              <a:t/>
            </a:r>
            <a:endParaRPr sz="3000">
              <a:solidFill>
                <a:schemeClr val="lt1"/>
              </a:solidFill>
              <a:latin typeface="Calibri"/>
              <a:ea typeface="Calibri"/>
              <a:cs typeface="Calibri"/>
              <a:sym typeface="Calibri"/>
            </a:endParaRPr>
          </a:p>
          <a:p>
            <a:pPr indent="-304800" lvl="0" marL="228600" rtl="0" algn="l">
              <a:lnSpc>
                <a:spcPct val="90000"/>
              </a:lnSpc>
              <a:spcBef>
                <a:spcPts val="1000"/>
              </a:spcBef>
              <a:spcAft>
                <a:spcPts val="0"/>
              </a:spcAft>
              <a:buClr>
                <a:schemeClr val="lt1"/>
              </a:buClr>
              <a:buSzPts val="3000"/>
              <a:buFont typeface="Calibri"/>
              <a:buChar char="•"/>
            </a:pPr>
            <a:r>
              <a:rPr lang="en-US" sz="3000">
                <a:solidFill>
                  <a:schemeClr val="lt1"/>
                </a:solidFill>
                <a:latin typeface="Calibri"/>
                <a:ea typeface="Calibri"/>
                <a:cs typeface="Calibri"/>
                <a:sym typeface="Calibri"/>
              </a:rPr>
              <a:t>Costs related to land acquisition</a:t>
            </a:r>
            <a:endParaRPr sz="3000">
              <a:solidFill>
                <a:schemeClr val="lt1"/>
              </a:solidFill>
              <a:latin typeface="Calibri"/>
              <a:ea typeface="Calibri"/>
              <a:cs typeface="Calibri"/>
              <a:sym typeface="Calibri"/>
            </a:endParaRPr>
          </a:p>
          <a:p>
            <a:pPr indent="0" lvl="0" marL="228600" rtl="0" algn="l">
              <a:lnSpc>
                <a:spcPct val="90000"/>
              </a:lnSpc>
              <a:spcBef>
                <a:spcPts val="1000"/>
              </a:spcBef>
              <a:spcAft>
                <a:spcPts val="0"/>
              </a:spcAft>
              <a:buNone/>
            </a:pPr>
            <a:r>
              <a:t/>
            </a:r>
            <a:endParaRPr sz="3000">
              <a:solidFill>
                <a:schemeClr val="lt1"/>
              </a:solidFill>
              <a:latin typeface="Calibri"/>
              <a:ea typeface="Calibri"/>
              <a:cs typeface="Calibri"/>
              <a:sym typeface="Calibri"/>
            </a:endParaRPr>
          </a:p>
          <a:p>
            <a:pPr indent="-304800" lvl="0" marL="228600" rtl="0" algn="l">
              <a:lnSpc>
                <a:spcPct val="90000"/>
              </a:lnSpc>
              <a:spcBef>
                <a:spcPts val="1000"/>
              </a:spcBef>
              <a:spcAft>
                <a:spcPts val="0"/>
              </a:spcAft>
              <a:buClr>
                <a:schemeClr val="lt1"/>
              </a:buClr>
              <a:buSzPts val="3000"/>
              <a:buFont typeface="Calibri"/>
              <a:buChar char="•"/>
            </a:pPr>
            <a:r>
              <a:rPr lang="en-US" sz="3000">
                <a:solidFill>
                  <a:schemeClr val="lt1"/>
                </a:solidFill>
                <a:latin typeface="Calibri"/>
                <a:ea typeface="Calibri"/>
                <a:cs typeface="Calibri"/>
                <a:sym typeface="Calibri"/>
              </a:rPr>
              <a:t>Services or supplies not directly related to the climate smart project for which funding is awarded</a:t>
            </a:r>
            <a:endParaRPr sz="3200">
              <a:solidFill>
                <a:schemeClr val="lt1"/>
              </a:solidFill>
              <a:latin typeface="Calibri"/>
              <a:ea typeface="Calibri"/>
              <a:cs typeface="Calibri"/>
              <a:sym typeface="Calibri"/>
            </a:endParaRPr>
          </a:p>
          <a:p>
            <a:pPr indent="0" lvl="0" marL="228600" rtl="0" algn="l">
              <a:lnSpc>
                <a:spcPct val="90000"/>
              </a:lnSpc>
              <a:spcBef>
                <a:spcPts val="1000"/>
              </a:spcBef>
              <a:spcAft>
                <a:spcPts val="0"/>
              </a:spcAft>
              <a:buNone/>
            </a:pPr>
            <a:r>
              <a:t/>
            </a:r>
            <a:endParaRPr sz="2700">
              <a:solidFill>
                <a:schemeClr val="lt1"/>
              </a:solidFill>
              <a:latin typeface="Calibri"/>
              <a:ea typeface="Calibri"/>
              <a:cs typeface="Calibri"/>
              <a:sym typeface="Calibri"/>
            </a:endParaRPr>
          </a:p>
          <a:p>
            <a:pPr indent="0" lvl="0" marL="457200" rtl="0" algn="l">
              <a:lnSpc>
                <a:spcPct val="90000"/>
              </a:lnSpc>
              <a:spcBef>
                <a:spcPts val="1000"/>
              </a:spcBef>
              <a:spcAft>
                <a:spcPts val="0"/>
              </a:spcAft>
              <a:buNone/>
            </a:pPr>
            <a:r>
              <a:t/>
            </a:r>
            <a:endParaRPr sz="3000">
              <a:solidFill>
                <a:schemeClr val="lt1"/>
              </a:solidFill>
              <a:latin typeface="Calibri"/>
              <a:ea typeface="Calibri"/>
              <a:cs typeface="Calibri"/>
              <a:sym typeface="Calibri"/>
            </a:endParaRPr>
          </a:p>
          <a:p>
            <a:pPr indent="0" lvl="0" marL="457200" rtl="0" algn="l">
              <a:spcBef>
                <a:spcPts val="0"/>
              </a:spcBef>
              <a:spcAft>
                <a:spcPts val="0"/>
              </a:spcAft>
              <a:buNone/>
            </a:pPr>
            <a:r>
              <a:t/>
            </a:r>
            <a:endParaRPr sz="3600">
              <a:solidFill>
                <a:schemeClr val="lt1"/>
              </a:solidFill>
              <a:latin typeface="Calibri"/>
              <a:ea typeface="Calibri"/>
              <a:cs typeface="Calibri"/>
              <a:sym typeface="Calibri"/>
            </a:endParaRPr>
          </a:p>
          <a:p>
            <a:pPr indent="0" lvl="0" marL="0" rtl="0" algn="l">
              <a:spcBef>
                <a:spcPts val="0"/>
              </a:spcBef>
              <a:spcAft>
                <a:spcPts val="0"/>
              </a:spcAft>
              <a:buNone/>
            </a:pPr>
            <a:r>
              <a:t/>
            </a:r>
            <a:endParaRPr sz="3600">
              <a:solidFill>
                <a:schemeClr val="lt1"/>
              </a:solidFill>
              <a:latin typeface="Calibri"/>
              <a:ea typeface="Calibri"/>
              <a:cs typeface="Calibri"/>
              <a:sym typeface="Calibri"/>
            </a:endParaRPr>
          </a:p>
          <a:p>
            <a:pPr indent="0" lvl="0" marL="0" rtl="0" algn="l">
              <a:spcBef>
                <a:spcPts val="0"/>
              </a:spcBef>
              <a:spcAft>
                <a:spcPts val="0"/>
              </a:spcAft>
              <a:buNone/>
            </a:pPr>
            <a:r>
              <a:t/>
            </a:r>
            <a:endParaRPr sz="3600">
              <a:solidFill>
                <a:schemeClr val="lt1"/>
              </a:solidFill>
              <a:latin typeface="Calibri"/>
              <a:ea typeface="Calibri"/>
              <a:cs typeface="Calibri"/>
              <a:sym typeface="Calibri"/>
            </a:endParaRPr>
          </a:p>
        </p:txBody>
      </p:sp>
      <p:sp>
        <p:nvSpPr>
          <p:cNvPr id="215" name="Google Shape;215;g2ab534e19fd_0_51"/>
          <p:cNvSpPr/>
          <p:nvPr/>
        </p:nvSpPr>
        <p:spPr>
          <a:xfrm>
            <a:off x="125" y="413600"/>
            <a:ext cx="12192000" cy="1196400"/>
          </a:xfrm>
          <a:prstGeom prst="rect">
            <a:avLst/>
          </a:prstGeom>
          <a:solidFill>
            <a:srgbClr val="609B5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6" name="Google Shape;216;g2ab534e19fd_0_51"/>
          <p:cNvSpPr txBox="1"/>
          <p:nvPr/>
        </p:nvSpPr>
        <p:spPr>
          <a:xfrm>
            <a:off x="789025" y="599450"/>
            <a:ext cx="10299900" cy="8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400">
                <a:solidFill>
                  <a:schemeClr val="lt1"/>
                </a:solidFill>
                <a:latin typeface="Calibri"/>
                <a:ea typeface="Calibri"/>
                <a:cs typeface="Calibri"/>
                <a:sym typeface="Calibri"/>
              </a:rPr>
              <a:t>Ineligible</a:t>
            </a:r>
            <a:r>
              <a:rPr b="1" lang="en-US" sz="4400">
                <a:solidFill>
                  <a:schemeClr val="lt1"/>
                </a:solidFill>
                <a:latin typeface="Calibri"/>
                <a:ea typeface="Calibri"/>
                <a:cs typeface="Calibri"/>
                <a:sym typeface="Calibri"/>
              </a:rPr>
              <a:t> Expenses</a:t>
            </a:r>
            <a:endParaRPr b="1" sz="4400">
              <a:solidFill>
                <a:schemeClr val="lt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endParaRPr>
          </a:p>
        </p:txBody>
      </p:sp>
      <p:pic>
        <p:nvPicPr>
          <p:cNvPr id="217" name="Google Shape;217;g2ab534e19fd_0_51"/>
          <p:cNvPicPr preferRelativeResize="0"/>
          <p:nvPr/>
        </p:nvPicPr>
        <p:blipFill rotWithShape="1">
          <a:blip r:embed="rId3">
            <a:alphaModFix/>
          </a:blip>
          <a:srcRect b="0" l="0" r="0" t="0"/>
          <a:stretch/>
        </p:blipFill>
        <p:spPr>
          <a:xfrm>
            <a:off x="4801150" y="6210850"/>
            <a:ext cx="2911926" cy="5241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5632"/>
        </a:solidFill>
      </p:bgPr>
    </p:bg>
    <p:spTree>
      <p:nvGrpSpPr>
        <p:cNvPr id="221" name="Shape 221"/>
        <p:cNvGrpSpPr/>
        <p:nvPr/>
      </p:nvGrpSpPr>
      <p:grpSpPr>
        <a:xfrm>
          <a:off x="0" y="0"/>
          <a:ext cx="0" cy="0"/>
          <a:chOff x="0" y="0"/>
          <a:chExt cx="0" cy="0"/>
        </a:xfrm>
      </p:grpSpPr>
      <p:sp>
        <p:nvSpPr>
          <p:cNvPr id="222" name="Google Shape;222;g2ab534e19fd_0_80"/>
          <p:cNvSpPr txBox="1"/>
          <p:nvPr/>
        </p:nvSpPr>
        <p:spPr>
          <a:xfrm>
            <a:off x="638125" y="1609775"/>
            <a:ext cx="11238900" cy="4418100"/>
          </a:xfrm>
          <a:prstGeom prst="rect">
            <a:avLst/>
          </a:prstGeom>
          <a:noFill/>
          <a:ln>
            <a:noFill/>
          </a:ln>
        </p:spPr>
        <p:txBody>
          <a:bodyPr anchorCtr="0" anchor="t" bIns="91425" lIns="91425" spcFirstLastPara="1" rIns="91425" wrap="square" tIns="91425">
            <a:noAutofit/>
          </a:bodyPr>
          <a:lstStyle/>
          <a:p>
            <a:pPr indent="0" lvl="0" marL="228600" rtl="0" algn="l">
              <a:lnSpc>
                <a:spcPct val="90000"/>
              </a:lnSpc>
              <a:spcBef>
                <a:spcPts val="0"/>
              </a:spcBef>
              <a:spcAft>
                <a:spcPts val="0"/>
              </a:spcAft>
              <a:buNone/>
            </a:pPr>
            <a:r>
              <a:t/>
            </a:r>
            <a:endParaRPr sz="3000">
              <a:solidFill>
                <a:schemeClr val="lt1"/>
              </a:solidFill>
              <a:latin typeface="Calibri"/>
              <a:ea typeface="Calibri"/>
              <a:cs typeface="Calibri"/>
              <a:sym typeface="Calibri"/>
            </a:endParaRPr>
          </a:p>
          <a:p>
            <a:pPr indent="-292100" lvl="0" marL="228600" rtl="0" algn="l">
              <a:lnSpc>
                <a:spcPct val="90000"/>
              </a:lnSpc>
              <a:spcBef>
                <a:spcPts val="0"/>
              </a:spcBef>
              <a:spcAft>
                <a:spcPts val="0"/>
              </a:spcAft>
              <a:buClr>
                <a:schemeClr val="lt1"/>
              </a:buClr>
              <a:buSzPts val="2800"/>
              <a:buFont typeface="Calibri"/>
              <a:buChar char="•"/>
            </a:pPr>
            <a:r>
              <a:rPr lang="en-US" sz="2800">
                <a:solidFill>
                  <a:schemeClr val="lt1"/>
                </a:solidFill>
                <a:latin typeface="Calibri"/>
                <a:ea typeface="Calibri"/>
                <a:cs typeface="Calibri"/>
                <a:sym typeface="Calibri"/>
              </a:rPr>
              <a:t>Project will contribute to climate </a:t>
            </a:r>
            <a:r>
              <a:rPr lang="en-US" sz="2800" u="sng">
                <a:solidFill>
                  <a:schemeClr val="lt1"/>
                </a:solidFill>
                <a:latin typeface="Calibri"/>
                <a:ea typeface="Calibri"/>
                <a:cs typeface="Calibri"/>
                <a:sym typeface="Calibri"/>
              </a:rPr>
              <a:t>mitigation</a:t>
            </a:r>
            <a:r>
              <a:rPr lang="en-US" sz="2800">
                <a:solidFill>
                  <a:schemeClr val="lt1"/>
                </a:solidFill>
                <a:latin typeface="Calibri"/>
                <a:ea typeface="Calibri"/>
                <a:cs typeface="Calibri"/>
                <a:sym typeface="Calibri"/>
              </a:rPr>
              <a:t>, </a:t>
            </a:r>
            <a:r>
              <a:rPr lang="en-US" sz="2800" u="sng">
                <a:solidFill>
                  <a:schemeClr val="lt1"/>
                </a:solidFill>
                <a:latin typeface="Calibri"/>
                <a:ea typeface="Calibri"/>
                <a:cs typeface="Calibri"/>
                <a:sym typeface="Calibri"/>
              </a:rPr>
              <a:t>resilience</a:t>
            </a:r>
            <a:r>
              <a:rPr lang="en-US" sz="2800">
                <a:solidFill>
                  <a:schemeClr val="lt1"/>
                </a:solidFill>
                <a:latin typeface="Calibri"/>
                <a:ea typeface="Calibri"/>
                <a:cs typeface="Calibri"/>
                <a:sym typeface="Calibri"/>
              </a:rPr>
              <a:t> and/or </a:t>
            </a:r>
            <a:r>
              <a:rPr lang="en-US" sz="2800" u="sng">
                <a:solidFill>
                  <a:schemeClr val="lt1"/>
                </a:solidFill>
                <a:latin typeface="Calibri"/>
                <a:ea typeface="Calibri"/>
                <a:cs typeface="Calibri"/>
                <a:sym typeface="Calibri"/>
              </a:rPr>
              <a:t>adaptation</a:t>
            </a:r>
            <a:r>
              <a:rPr lang="en-US" sz="2800">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a:p>
            <a:pPr indent="0" lvl="0" marL="228600" rtl="0" algn="l">
              <a:lnSpc>
                <a:spcPct val="90000"/>
              </a:lnSpc>
              <a:spcBef>
                <a:spcPts val="0"/>
              </a:spcBef>
              <a:spcAft>
                <a:spcPts val="0"/>
              </a:spcAft>
              <a:buNone/>
            </a:pPr>
            <a:r>
              <a:t/>
            </a:r>
            <a:endParaRPr sz="2800">
              <a:solidFill>
                <a:schemeClr val="lt1"/>
              </a:solidFill>
              <a:latin typeface="Calibri"/>
              <a:ea typeface="Calibri"/>
              <a:cs typeface="Calibri"/>
              <a:sym typeface="Calibri"/>
            </a:endParaRPr>
          </a:p>
          <a:p>
            <a:pPr indent="-292100" lvl="0" marL="228600" rtl="0" algn="l">
              <a:lnSpc>
                <a:spcPct val="90000"/>
              </a:lnSpc>
              <a:spcBef>
                <a:spcPts val="0"/>
              </a:spcBef>
              <a:spcAft>
                <a:spcPts val="0"/>
              </a:spcAft>
              <a:buClr>
                <a:schemeClr val="lt1"/>
              </a:buClr>
              <a:buSzPts val="2800"/>
              <a:buFont typeface="Calibri"/>
              <a:buChar char="•"/>
            </a:pPr>
            <a:r>
              <a:rPr lang="en-US" sz="2800">
                <a:solidFill>
                  <a:schemeClr val="lt1"/>
                </a:solidFill>
                <a:latin typeface="Calibri"/>
                <a:ea typeface="Calibri"/>
                <a:cs typeface="Calibri"/>
                <a:sym typeface="Calibri"/>
              </a:rPr>
              <a:t>Deliverables, budget and timeline are specific, measurable, and realistic.</a:t>
            </a:r>
            <a:endParaRPr sz="2800">
              <a:solidFill>
                <a:schemeClr val="lt1"/>
              </a:solidFill>
              <a:latin typeface="Calibri"/>
              <a:ea typeface="Calibri"/>
              <a:cs typeface="Calibri"/>
              <a:sym typeface="Calibri"/>
            </a:endParaRPr>
          </a:p>
          <a:p>
            <a:pPr indent="0" lvl="0" marL="228600" rtl="0" algn="l">
              <a:lnSpc>
                <a:spcPct val="90000"/>
              </a:lnSpc>
              <a:spcBef>
                <a:spcPts val="0"/>
              </a:spcBef>
              <a:spcAft>
                <a:spcPts val="0"/>
              </a:spcAft>
              <a:buNone/>
            </a:pPr>
            <a:r>
              <a:t/>
            </a:r>
            <a:endParaRPr sz="2800">
              <a:solidFill>
                <a:schemeClr val="lt1"/>
              </a:solidFill>
              <a:latin typeface="Calibri"/>
              <a:ea typeface="Calibri"/>
              <a:cs typeface="Calibri"/>
              <a:sym typeface="Calibri"/>
            </a:endParaRPr>
          </a:p>
          <a:p>
            <a:pPr indent="-292100" lvl="0" marL="228600" rtl="0" algn="l">
              <a:lnSpc>
                <a:spcPct val="90000"/>
              </a:lnSpc>
              <a:spcBef>
                <a:spcPts val="0"/>
              </a:spcBef>
              <a:spcAft>
                <a:spcPts val="0"/>
              </a:spcAft>
              <a:buClr>
                <a:schemeClr val="lt1"/>
              </a:buClr>
              <a:buSzPts val="2800"/>
              <a:buFont typeface="Calibri"/>
              <a:buChar char="•"/>
            </a:pPr>
            <a:r>
              <a:rPr lang="en-US" sz="2800">
                <a:solidFill>
                  <a:schemeClr val="lt1"/>
                </a:solidFill>
                <a:latin typeface="Calibri"/>
                <a:ea typeface="Calibri"/>
                <a:cs typeface="Calibri"/>
                <a:sym typeface="Calibri"/>
              </a:rPr>
              <a:t>Organization and proposed project team have the capacity to execute the project.</a:t>
            </a:r>
            <a:endParaRPr sz="2800">
              <a:solidFill>
                <a:schemeClr val="lt1"/>
              </a:solidFill>
              <a:latin typeface="Calibri"/>
              <a:ea typeface="Calibri"/>
              <a:cs typeface="Calibri"/>
              <a:sym typeface="Calibri"/>
            </a:endParaRPr>
          </a:p>
          <a:p>
            <a:pPr indent="0" lvl="0" marL="228600" rtl="0" algn="l">
              <a:lnSpc>
                <a:spcPct val="90000"/>
              </a:lnSpc>
              <a:spcBef>
                <a:spcPts val="0"/>
              </a:spcBef>
              <a:spcAft>
                <a:spcPts val="0"/>
              </a:spcAft>
              <a:buNone/>
            </a:pPr>
            <a:r>
              <a:t/>
            </a:r>
            <a:endParaRPr sz="2400">
              <a:solidFill>
                <a:schemeClr val="lt1"/>
              </a:solidFill>
              <a:latin typeface="Calibri"/>
              <a:ea typeface="Calibri"/>
              <a:cs typeface="Calibri"/>
              <a:sym typeface="Calibri"/>
            </a:endParaRPr>
          </a:p>
          <a:p>
            <a:pPr indent="0" lvl="0" marL="228600" rtl="0" algn="l">
              <a:lnSpc>
                <a:spcPct val="90000"/>
              </a:lnSpc>
              <a:spcBef>
                <a:spcPts val="0"/>
              </a:spcBef>
              <a:spcAft>
                <a:spcPts val="0"/>
              </a:spcAft>
              <a:buNone/>
            </a:pPr>
            <a:r>
              <a:t/>
            </a:r>
            <a:endParaRPr sz="2400">
              <a:solidFill>
                <a:schemeClr val="lt1"/>
              </a:solidFill>
              <a:latin typeface="Calibri"/>
              <a:ea typeface="Calibri"/>
              <a:cs typeface="Calibri"/>
              <a:sym typeface="Calibri"/>
            </a:endParaRPr>
          </a:p>
          <a:p>
            <a:pPr indent="0" lvl="0" marL="228600" rtl="0" algn="l">
              <a:lnSpc>
                <a:spcPct val="90000"/>
              </a:lnSpc>
              <a:spcBef>
                <a:spcPts val="1000"/>
              </a:spcBef>
              <a:spcAft>
                <a:spcPts val="0"/>
              </a:spcAft>
              <a:buNone/>
            </a:pPr>
            <a:r>
              <a:t/>
            </a:r>
            <a:endParaRPr sz="2400">
              <a:solidFill>
                <a:schemeClr val="lt1"/>
              </a:solidFill>
              <a:latin typeface="Calibri"/>
              <a:ea typeface="Calibri"/>
              <a:cs typeface="Calibri"/>
              <a:sym typeface="Calibri"/>
            </a:endParaRPr>
          </a:p>
          <a:p>
            <a:pPr indent="0" lvl="0" marL="457200" rtl="0" algn="l">
              <a:lnSpc>
                <a:spcPct val="90000"/>
              </a:lnSpc>
              <a:spcBef>
                <a:spcPts val="1000"/>
              </a:spcBef>
              <a:spcAft>
                <a:spcPts val="0"/>
              </a:spcAft>
              <a:buNone/>
            </a:pPr>
            <a:r>
              <a:t/>
            </a:r>
            <a:endParaRPr sz="2400">
              <a:solidFill>
                <a:schemeClr val="lt1"/>
              </a:solidFill>
              <a:latin typeface="Calibri"/>
              <a:ea typeface="Calibri"/>
              <a:cs typeface="Calibri"/>
              <a:sym typeface="Calibri"/>
            </a:endParaRPr>
          </a:p>
          <a:p>
            <a:pPr indent="0" lvl="0" marL="457200" rtl="0" algn="l">
              <a:spcBef>
                <a:spcPts val="0"/>
              </a:spcBef>
              <a:spcAft>
                <a:spcPts val="0"/>
              </a:spcAft>
              <a:buNone/>
            </a:pPr>
            <a:r>
              <a:t/>
            </a:r>
            <a:endParaRPr sz="2400">
              <a:solidFill>
                <a:schemeClr val="lt1"/>
              </a:solidFill>
              <a:latin typeface="Calibri"/>
              <a:ea typeface="Calibri"/>
              <a:cs typeface="Calibri"/>
              <a:sym typeface="Calibri"/>
            </a:endParaRPr>
          </a:p>
          <a:p>
            <a:pPr indent="0" lvl="0" marL="0" rtl="0" algn="l">
              <a:spcBef>
                <a:spcPts val="0"/>
              </a:spcBef>
              <a:spcAft>
                <a:spcPts val="0"/>
              </a:spcAft>
              <a:buNone/>
            </a:pPr>
            <a:r>
              <a:t/>
            </a:r>
            <a:endParaRPr sz="2400">
              <a:solidFill>
                <a:schemeClr val="lt1"/>
              </a:solidFill>
              <a:latin typeface="Calibri"/>
              <a:ea typeface="Calibri"/>
              <a:cs typeface="Calibri"/>
              <a:sym typeface="Calibri"/>
            </a:endParaRPr>
          </a:p>
          <a:p>
            <a:pPr indent="0" lvl="0" marL="0" rtl="0" algn="l">
              <a:spcBef>
                <a:spcPts val="0"/>
              </a:spcBef>
              <a:spcAft>
                <a:spcPts val="0"/>
              </a:spcAft>
              <a:buNone/>
            </a:pPr>
            <a:r>
              <a:t/>
            </a:r>
            <a:endParaRPr sz="2400">
              <a:solidFill>
                <a:schemeClr val="lt1"/>
              </a:solidFill>
              <a:latin typeface="Calibri"/>
              <a:ea typeface="Calibri"/>
              <a:cs typeface="Calibri"/>
              <a:sym typeface="Calibri"/>
            </a:endParaRPr>
          </a:p>
        </p:txBody>
      </p:sp>
      <p:sp>
        <p:nvSpPr>
          <p:cNvPr id="223" name="Google Shape;223;g2ab534e19fd_0_80"/>
          <p:cNvSpPr/>
          <p:nvPr/>
        </p:nvSpPr>
        <p:spPr>
          <a:xfrm>
            <a:off x="125" y="413600"/>
            <a:ext cx="12192000" cy="1196400"/>
          </a:xfrm>
          <a:prstGeom prst="rect">
            <a:avLst/>
          </a:prstGeom>
          <a:solidFill>
            <a:srgbClr val="609B5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4" name="Google Shape;224;g2ab534e19fd_0_80"/>
          <p:cNvSpPr txBox="1"/>
          <p:nvPr/>
        </p:nvSpPr>
        <p:spPr>
          <a:xfrm>
            <a:off x="789025" y="599450"/>
            <a:ext cx="10299900" cy="8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400">
                <a:solidFill>
                  <a:schemeClr val="lt1"/>
                </a:solidFill>
                <a:latin typeface="Calibri"/>
                <a:ea typeface="Calibri"/>
                <a:cs typeface="Calibri"/>
                <a:sym typeface="Calibri"/>
              </a:rPr>
              <a:t>Primary Evaluation Criteria</a:t>
            </a:r>
            <a:endParaRPr b="1" sz="4400">
              <a:solidFill>
                <a:schemeClr val="lt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endParaRPr>
          </a:p>
        </p:txBody>
      </p:sp>
      <p:pic>
        <p:nvPicPr>
          <p:cNvPr id="225" name="Google Shape;225;g2ab534e19fd_0_80"/>
          <p:cNvPicPr preferRelativeResize="0"/>
          <p:nvPr/>
        </p:nvPicPr>
        <p:blipFill rotWithShape="1">
          <a:blip r:embed="rId3">
            <a:alphaModFix/>
          </a:blip>
          <a:srcRect b="0" l="0" r="0" t="0"/>
          <a:stretch/>
        </p:blipFill>
        <p:spPr>
          <a:xfrm>
            <a:off x="4801150" y="6210850"/>
            <a:ext cx="2911926" cy="5241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5632"/>
        </a:solidFill>
      </p:bgPr>
    </p:bg>
    <p:spTree>
      <p:nvGrpSpPr>
        <p:cNvPr id="229" name="Shape 229"/>
        <p:cNvGrpSpPr/>
        <p:nvPr/>
      </p:nvGrpSpPr>
      <p:grpSpPr>
        <a:xfrm>
          <a:off x="0" y="0"/>
          <a:ext cx="0" cy="0"/>
          <a:chOff x="0" y="0"/>
          <a:chExt cx="0" cy="0"/>
        </a:xfrm>
      </p:grpSpPr>
      <p:sp>
        <p:nvSpPr>
          <p:cNvPr id="230" name="Google Shape;230;g2ab534e19fd_0_87"/>
          <p:cNvSpPr txBox="1"/>
          <p:nvPr/>
        </p:nvSpPr>
        <p:spPr>
          <a:xfrm>
            <a:off x="638113" y="1609775"/>
            <a:ext cx="10915800" cy="2598900"/>
          </a:xfrm>
          <a:prstGeom prst="rect">
            <a:avLst/>
          </a:prstGeom>
          <a:noFill/>
          <a:ln>
            <a:noFill/>
          </a:ln>
        </p:spPr>
        <p:txBody>
          <a:bodyPr anchorCtr="0" anchor="t" bIns="91425" lIns="91425" spcFirstLastPara="1" rIns="91425" wrap="square" tIns="91425">
            <a:noAutofit/>
          </a:bodyPr>
          <a:lstStyle/>
          <a:p>
            <a:pPr indent="-279400" lvl="0" marL="228600" rtl="0" algn="l">
              <a:lnSpc>
                <a:spcPct val="90000"/>
              </a:lnSpc>
              <a:spcBef>
                <a:spcPts val="0"/>
              </a:spcBef>
              <a:spcAft>
                <a:spcPts val="0"/>
              </a:spcAft>
              <a:buClr>
                <a:schemeClr val="lt1"/>
              </a:buClr>
              <a:buSzPts val="2600"/>
              <a:buFont typeface="Calibri"/>
              <a:buChar char="•"/>
            </a:pPr>
            <a:r>
              <a:rPr lang="en-US" sz="2600">
                <a:solidFill>
                  <a:schemeClr val="lt1"/>
                </a:solidFill>
                <a:latin typeface="Calibri"/>
                <a:ea typeface="Calibri"/>
                <a:cs typeface="Calibri"/>
                <a:sym typeface="Calibri"/>
              </a:rPr>
              <a:t>Project is located in a CT Environmental Justice Community.</a:t>
            </a:r>
            <a:endParaRPr sz="2600">
              <a:solidFill>
                <a:schemeClr val="lt1"/>
              </a:solidFill>
              <a:latin typeface="Calibri"/>
              <a:ea typeface="Calibri"/>
              <a:cs typeface="Calibri"/>
              <a:sym typeface="Calibri"/>
            </a:endParaRPr>
          </a:p>
          <a:p>
            <a:pPr indent="0" lvl="0" marL="228600" rtl="0" algn="l">
              <a:lnSpc>
                <a:spcPct val="90000"/>
              </a:lnSpc>
              <a:spcBef>
                <a:spcPts val="0"/>
              </a:spcBef>
              <a:spcAft>
                <a:spcPts val="0"/>
              </a:spcAft>
              <a:buNone/>
            </a:pPr>
            <a:r>
              <a:t/>
            </a:r>
            <a:endParaRPr sz="2600">
              <a:solidFill>
                <a:schemeClr val="lt1"/>
              </a:solidFill>
              <a:latin typeface="Calibri"/>
              <a:ea typeface="Calibri"/>
              <a:cs typeface="Calibri"/>
              <a:sym typeface="Calibri"/>
            </a:endParaRPr>
          </a:p>
          <a:p>
            <a:pPr indent="-279400" lvl="0" marL="228600" rtl="0" algn="l">
              <a:lnSpc>
                <a:spcPct val="90000"/>
              </a:lnSpc>
              <a:spcBef>
                <a:spcPts val="0"/>
              </a:spcBef>
              <a:spcAft>
                <a:spcPts val="0"/>
              </a:spcAft>
              <a:buClr>
                <a:schemeClr val="lt1"/>
              </a:buClr>
              <a:buSzPts val="2600"/>
              <a:buFont typeface="Calibri"/>
              <a:buChar char="•"/>
            </a:pPr>
            <a:r>
              <a:rPr lang="en-US" sz="2600">
                <a:solidFill>
                  <a:schemeClr val="lt1"/>
                </a:solidFill>
                <a:latin typeface="Calibri"/>
                <a:ea typeface="Calibri"/>
                <a:cs typeface="Calibri"/>
                <a:sym typeface="Calibri"/>
              </a:rPr>
              <a:t>Project outcomes are clearly articulated and measurable, with intention &amp; capacity to sustain after the grant period has ended.</a:t>
            </a:r>
            <a:endParaRPr sz="2600">
              <a:solidFill>
                <a:schemeClr val="lt1"/>
              </a:solidFill>
              <a:latin typeface="Calibri"/>
              <a:ea typeface="Calibri"/>
              <a:cs typeface="Calibri"/>
              <a:sym typeface="Calibri"/>
            </a:endParaRPr>
          </a:p>
          <a:p>
            <a:pPr indent="0" lvl="0" marL="228600" rtl="0" algn="l">
              <a:lnSpc>
                <a:spcPct val="90000"/>
              </a:lnSpc>
              <a:spcBef>
                <a:spcPts val="0"/>
              </a:spcBef>
              <a:spcAft>
                <a:spcPts val="0"/>
              </a:spcAft>
              <a:buNone/>
            </a:pPr>
            <a:r>
              <a:t/>
            </a:r>
            <a:endParaRPr sz="2600">
              <a:solidFill>
                <a:schemeClr val="lt1"/>
              </a:solidFill>
              <a:latin typeface="Calibri"/>
              <a:ea typeface="Calibri"/>
              <a:cs typeface="Calibri"/>
              <a:sym typeface="Calibri"/>
            </a:endParaRPr>
          </a:p>
          <a:p>
            <a:pPr indent="-279400" lvl="0" marL="228600" rtl="0" algn="l">
              <a:lnSpc>
                <a:spcPct val="90000"/>
              </a:lnSpc>
              <a:spcBef>
                <a:spcPts val="0"/>
              </a:spcBef>
              <a:spcAft>
                <a:spcPts val="0"/>
              </a:spcAft>
              <a:buClr>
                <a:schemeClr val="lt1"/>
              </a:buClr>
              <a:buSzPts val="2600"/>
              <a:buFont typeface="Calibri"/>
              <a:buChar char="•"/>
            </a:pPr>
            <a:r>
              <a:rPr lang="en-US" sz="2600">
                <a:solidFill>
                  <a:schemeClr val="lt1"/>
                </a:solidFill>
                <a:latin typeface="Calibri"/>
                <a:ea typeface="Calibri"/>
                <a:cs typeface="Calibri"/>
                <a:sym typeface="Calibri"/>
              </a:rPr>
              <a:t>Applicant demonstrates organizational commitment to climate change.</a:t>
            </a:r>
            <a:endParaRPr sz="2600">
              <a:solidFill>
                <a:schemeClr val="lt1"/>
              </a:solidFill>
              <a:latin typeface="Calibri"/>
              <a:ea typeface="Calibri"/>
              <a:cs typeface="Calibri"/>
              <a:sym typeface="Calibri"/>
            </a:endParaRPr>
          </a:p>
          <a:p>
            <a:pPr indent="0" lvl="0" marL="0" rtl="0" algn="l">
              <a:lnSpc>
                <a:spcPct val="90000"/>
              </a:lnSpc>
              <a:spcBef>
                <a:spcPts val="0"/>
              </a:spcBef>
              <a:spcAft>
                <a:spcPts val="0"/>
              </a:spcAft>
              <a:buNone/>
            </a:pPr>
            <a:r>
              <a:t/>
            </a:r>
            <a:endParaRPr sz="2600">
              <a:solidFill>
                <a:schemeClr val="lt1"/>
              </a:solidFill>
              <a:latin typeface="Calibri"/>
              <a:ea typeface="Calibri"/>
              <a:cs typeface="Calibri"/>
              <a:sym typeface="Calibri"/>
            </a:endParaRPr>
          </a:p>
          <a:p>
            <a:pPr indent="0" lvl="0" marL="0" rtl="0" algn="l">
              <a:lnSpc>
                <a:spcPct val="90000"/>
              </a:lnSpc>
              <a:spcBef>
                <a:spcPts val="0"/>
              </a:spcBef>
              <a:spcAft>
                <a:spcPts val="0"/>
              </a:spcAft>
              <a:buNone/>
            </a:pPr>
            <a:r>
              <a:rPr b="1" lang="en-US" sz="2600">
                <a:solidFill>
                  <a:schemeClr val="lt1"/>
                </a:solidFill>
                <a:latin typeface="Calibri"/>
                <a:ea typeface="Calibri"/>
                <a:cs typeface="Calibri"/>
                <a:sym typeface="Calibri"/>
              </a:rPr>
              <a:t>Implementation Only Criteria</a:t>
            </a:r>
            <a:endParaRPr sz="2600">
              <a:solidFill>
                <a:schemeClr val="lt1"/>
              </a:solidFill>
              <a:latin typeface="Calibri"/>
              <a:ea typeface="Calibri"/>
              <a:cs typeface="Calibri"/>
              <a:sym typeface="Calibri"/>
            </a:endParaRPr>
          </a:p>
          <a:p>
            <a:pPr indent="-279400" lvl="0" marL="228600" rtl="0" algn="l">
              <a:lnSpc>
                <a:spcPct val="90000"/>
              </a:lnSpc>
              <a:spcBef>
                <a:spcPts val="0"/>
              </a:spcBef>
              <a:spcAft>
                <a:spcPts val="0"/>
              </a:spcAft>
              <a:buClr>
                <a:schemeClr val="lt1"/>
              </a:buClr>
              <a:buSzPts val="2600"/>
              <a:buFont typeface="Calibri"/>
              <a:buChar char="•"/>
            </a:pPr>
            <a:r>
              <a:rPr lang="en-US" sz="2600">
                <a:solidFill>
                  <a:schemeClr val="lt1"/>
                </a:solidFill>
                <a:latin typeface="Calibri"/>
                <a:ea typeface="Calibri"/>
                <a:cs typeface="Calibri"/>
                <a:sym typeface="Calibri"/>
              </a:rPr>
              <a:t>Applicant provides a strong rationale for the approach they propose.</a:t>
            </a:r>
            <a:endParaRPr sz="2600">
              <a:solidFill>
                <a:schemeClr val="lt1"/>
              </a:solidFill>
              <a:latin typeface="Calibri"/>
              <a:ea typeface="Calibri"/>
              <a:cs typeface="Calibri"/>
              <a:sym typeface="Calibri"/>
            </a:endParaRPr>
          </a:p>
          <a:p>
            <a:pPr indent="0" lvl="0" marL="228600" rtl="0" algn="l">
              <a:lnSpc>
                <a:spcPct val="90000"/>
              </a:lnSpc>
              <a:spcBef>
                <a:spcPts val="0"/>
              </a:spcBef>
              <a:spcAft>
                <a:spcPts val="0"/>
              </a:spcAft>
              <a:buNone/>
            </a:pPr>
            <a:r>
              <a:rPr lang="en-US" sz="2600">
                <a:solidFill>
                  <a:schemeClr val="lt1"/>
                </a:solidFill>
                <a:latin typeface="Calibri"/>
                <a:ea typeface="Calibri"/>
                <a:cs typeface="Calibri"/>
                <a:sym typeface="Calibri"/>
              </a:rPr>
              <a:t> </a:t>
            </a:r>
            <a:endParaRPr sz="2600">
              <a:solidFill>
                <a:schemeClr val="lt1"/>
              </a:solidFill>
              <a:latin typeface="Calibri"/>
              <a:ea typeface="Calibri"/>
              <a:cs typeface="Calibri"/>
              <a:sym typeface="Calibri"/>
            </a:endParaRPr>
          </a:p>
          <a:p>
            <a:pPr indent="-279400" lvl="0" marL="228600" rtl="0" algn="l">
              <a:lnSpc>
                <a:spcPct val="90000"/>
              </a:lnSpc>
              <a:spcBef>
                <a:spcPts val="0"/>
              </a:spcBef>
              <a:spcAft>
                <a:spcPts val="0"/>
              </a:spcAft>
              <a:buClr>
                <a:schemeClr val="lt1"/>
              </a:buClr>
              <a:buSzPts val="2600"/>
              <a:buFont typeface="Calibri"/>
              <a:buChar char="•"/>
            </a:pPr>
            <a:r>
              <a:rPr lang="en-US" sz="2600">
                <a:solidFill>
                  <a:schemeClr val="lt1"/>
                </a:solidFill>
                <a:latin typeface="Calibri"/>
                <a:ea typeface="Calibri"/>
                <a:cs typeface="Calibri"/>
                <a:sym typeface="Calibri"/>
              </a:rPr>
              <a:t> Project includes a plan for measurement and evaluation of implemented actions.</a:t>
            </a:r>
            <a:endParaRPr sz="2600">
              <a:solidFill>
                <a:schemeClr val="lt1"/>
              </a:solidFill>
              <a:latin typeface="Calibri"/>
              <a:ea typeface="Calibri"/>
              <a:cs typeface="Calibri"/>
              <a:sym typeface="Calibri"/>
            </a:endParaRPr>
          </a:p>
          <a:p>
            <a:pPr indent="0" lvl="0" marL="228600" rtl="0" algn="l">
              <a:lnSpc>
                <a:spcPct val="90000"/>
              </a:lnSpc>
              <a:spcBef>
                <a:spcPts val="0"/>
              </a:spcBef>
              <a:spcAft>
                <a:spcPts val="0"/>
              </a:spcAft>
              <a:buNone/>
            </a:pPr>
            <a:r>
              <a:t/>
            </a:r>
            <a:endParaRPr sz="2400">
              <a:solidFill>
                <a:schemeClr val="lt1"/>
              </a:solidFill>
              <a:latin typeface="Calibri"/>
              <a:ea typeface="Calibri"/>
              <a:cs typeface="Calibri"/>
              <a:sym typeface="Calibri"/>
            </a:endParaRPr>
          </a:p>
          <a:p>
            <a:pPr indent="0" lvl="0" marL="228600" rtl="0" algn="l">
              <a:lnSpc>
                <a:spcPct val="90000"/>
              </a:lnSpc>
              <a:spcBef>
                <a:spcPts val="1000"/>
              </a:spcBef>
              <a:spcAft>
                <a:spcPts val="0"/>
              </a:spcAft>
              <a:buNone/>
            </a:pPr>
            <a:r>
              <a:t/>
            </a:r>
            <a:endParaRPr sz="2400">
              <a:solidFill>
                <a:schemeClr val="lt1"/>
              </a:solidFill>
              <a:latin typeface="Calibri"/>
              <a:ea typeface="Calibri"/>
              <a:cs typeface="Calibri"/>
              <a:sym typeface="Calibri"/>
            </a:endParaRPr>
          </a:p>
          <a:p>
            <a:pPr indent="0" lvl="0" marL="457200" rtl="0" algn="l">
              <a:lnSpc>
                <a:spcPct val="90000"/>
              </a:lnSpc>
              <a:spcBef>
                <a:spcPts val="1000"/>
              </a:spcBef>
              <a:spcAft>
                <a:spcPts val="0"/>
              </a:spcAft>
              <a:buNone/>
            </a:pPr>
            <a:r>
              <a:t/>
            </a:r>
            <a:endParaRPr sz="2400">
              <a:solidFill>
                <a:schemeClr val="lt1"/>
              </a:solidFill>
              <a:latin typeface="Calibri"/>
              <a:ea typeface="Calibri"/>
              <a:cs typeface="Calibri"/>
              <a:sym typeface="Calibri"/>
            </a:endParaRPr>
          </a:p>
          <a:p>
            <a:pPr indent="0" lvl="0" marL="457200" rtl="0" algn="l">
              <a:spcBef>
                <a:spcPts val="0"/>
              </a:spcBef>
              <a:spcAft>
                <a:spcPts val="0"/>
              </a:spcAft>
              <a:buNone/>
            </a:pPr>
            <a:r>
              <a:t/>
            </a:r>
            <a:endParaRPr sz="2400">
              <a:solidFill>
                <a:schemeClr val="lt1"/>
              </a:solidFill>
              <a:latin typeface="Calibri"/>
              <a:ea typeface="Calibri"/>
              <a:cs typeface="Calibri"/>
              <a:sym typeface="Calibri"/>
            </a:endParaRPr>
          </a:p>
          <a:p>
            <a:pPr indent="0" lvl="0" marL="0" rtl="0" algn="l">
              <a:spcBef>
                <a:spcPts val="0"/>
              </a:spcBef>
              <a:spcAft>
                <a:spcPts val="0"/>
              </a:spcAft>
              <a:buNone/>
            </a:pPr>
            <a:r>
              <a:t/>
            </a:r>
            <a:endParaRPr sz="2400">
              <a:solidFill>
                <a:schemeClr val="lt1"/>
              </a:solidFill>
              <a:latin typeface="Calibri"/>
              <a:ea typeface="Calibri"/>
              <a:cs typeface="Calibri"/>
              <a:sym typeface="Calibri"/>
            </a:endParaRPr>
          </a:p>
          <a:p>
            <a:pPr indent="0" lvl="0" marL="0" rtl="0" algn="l">
              <a:spcBef>
                <a:spcPts val="0"/>
              </a:spcBef>
              <a:spcAft>
                <a:spcPts val="0"/>
              </a:spcAft>
              <a:buNone/>
            </a:pPr>
            <a:r>
              <a:t/>
            </a:r>
            <a:endParaRPr sz="2400">
              <a:solidFill>
                <a:schemeClr val="lt1"/>
              </a:solidFill>
              <a:latin typeface="Calibri"/>
              <a:ea typeface="Calibri"/>
              <a:cs typeface="Calibri"/>
              <a:sym typeface="Calibri"/>
            </a:endParaRPr>
          </a:p>
        </p:txBody>
      </p:sp>
      <p:sp>
        <p:nvSpPr>
          <p:cNvPr id="231" name="Google Shape;231;g2ab534e19fd_0_87"/>
          <p:cNvSpPr/>
          <p:nvPr/>
        </p:nvSpPr>
        <p:spPr>
          <a:xfrm>
            <a:off x="125" y="413600"/>
            <a:ext cx="12192000" cy="1196400"/>
          </a:xfrm>
          <a:prstGeom prst="rect">
            <a:avLst/>
          </a:prstGeom>
          <a:solidFill>
            <a:srgbClr val="609B5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2" name="Google Shape;232;g2ab534e19fd_0_87"/>
          <p:cNvSpPr txBox="1"/>
          <p:nvPr/>
        </p:nvSpPr>
        <p:spPr>
          <a:xfrm>
            <a:off x="789025" y="599450"/>
            <a:ext cx="10299900" cy="8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400">
                <a:solidFill>
                  <a:schemeClr val="lt1"/>
                </a:solidFill>
                <a:latin typeface="Calibri"/>
                <a:ea typeface="Calibri"/>
                <a:cs typeface="Calibri"/>
                <a:sym typeface="Calibri"/>
              </a:rPr>
              <a:t>Secondary </a:t>
            </a:r>
            <a:r>
              <a:rPr b="1" lang="en-US" sz="4400">
                <a:solidFill>
                  <a:schemeClr val="lt1"/>
                </a:solidFill>
                <a:latin typeface="Calibri"/>
                <a:ea typeface="Calibri"/>
                <a:cs typeface="Calibri"/>
                <a:sym typeface="Calibri"/>
              </a:rPr>
              <a:t>Evaluation Criteria</a:t>
            </a:r>
            <a:endParaRPr b="1" sz="4400">
              <a:solidFill>
                <a:schemeClr val="lt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endParaRPr>
          </a:p>
        </p:txBody>
      </p:sp>
      <p:pic>
        <p:nvPicPr>
          <p:cNvPr id="233" name="Google Shape;233;g2ab534e19fd_0_87"/>
          <p:cNvPicPr preferRelativeResize="0"/>
          <p:nvPr/>
        </p:nvPicPr>
        <p:blipFill rotWithShape="1">
          <a:blip r:embed="rId3">
            <a:alphaModFix/>
          </a:blip>
          <a:srcRect b="0" l="0" r="0" t="0"/>
          <a:stretch/>
        </p:blipFill>
        <p:spPr>
          <a:xfrm>
            <a:off x="4801150" y="6210850"/>
            <a:ext cx="2911926" cy="5241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5632"/>
        </a:solidFill>
      </p:bgPr>
    </p:bg>
    <p:spTree>
      <p:nvGrpSpPr>
        <p:cNvPr id="237" name="Shape 237"/>
        <p:cNvGrpSpPr/>
        <p:nvPr/>
      </p:nvGrpSpPr>
      <p:grpSpPr>
        <a:xfrm>
          <a:off x="0" y="0"/>
          <a:ext cx="0" cy="0"/>
          <a:chOff x="0" y="0"/>
          <a:chExt cx="0" cy="0"/>
        </a:xfrm>
      </p:grpSpPr>
      <p:sp>
        <p:nvSpPr>
          <p:cNvPr id="238" name="Google Shape;238;g2ab534e19fd_0_94"/>
          <p:cNvSpPr txBox="1"/>
          <p:nvPr/>
        </p:nvSpPr>
        <p:spPr>
          <a:xfrm>
            <a:off x="638113" y="1609775"/>
            <a:ext cx="10915800" cy="2598900"/>
          </a:xfrm>
          <a:prstGeom prst="rect">
            <a:avLst/>
          </a:prstGeom>
          <a:noFill/>
          <a:ln>
            <a:noFill/>
          </a:ln>
        </p:spPr>
        <p:txBody>
          <a:bodyPr anchorCtr="0" anchor="t" bIns="91425" lIns="91425" spcFirstLastPara="1" rIns="91425" wrap="square" tIns="91425">
            <a:noAutofit/>
          </a:bodyPr>
          <a:lstStyle/>
          <a:p>
            <a:pPr indent="-279400" lvl="0" marL="228600" rtl="0" algn="l">
              <a:lnSpc>
                <a:spcPct val="90000"/>
              </a:lnSpc>
              <a:spcBef>
                <a:spcPts val="0"/>
              </a:spcBef>
              <a:spcAft>
                <a:spcPts val="0"/>
              </a:spcAft>
              <a:buClr>
                <a:schemeClr val="lt1"/>
              </a:buClr>
              <a:buSzPts val="2600"/>
              <a:buFont typeface="Calibri"/>
              <a:buChar char="•"/>
            </a:pPr>
            <a:r>
              <a:rPr lang="en-US" sz="2700">
                <a:solidFill>
                  <a:schemeClr val="lt1"/>
                </a:solidFill>
                <a:latin typeface="Calibri"/>
                <a:ea typeface="Calibri"/>
                <a:cs typeface="Calibri"/>
                <a:sym typeface="Calibri"/>
              </a:rPr>
              <a:t>Project includes partnerships and evidence of landscape-level planning.</a:t>
            </a:r>
            <a:endParaRPr sz="2700">
              <a:solidFill>
                <a:schemeClr val="lt1"/>
              </a:solidFill>
              <a:latin typeface="Calibri"/>
              <a:ea typeface="Calibri"/>
              <a:cs typeface="Calibri"/>
              <a:sym typeface="Calibri"/>
            </a:endParaRPr>
          </a:p>
          <a:p>
            <a:pPr indent="0" lvl="0" marL="228600" rtl="0" algn="l">
              <a:lnSpc>
                <a:spcPct val="90000"/>
              </a:lnSpc>
              <a:spcBef>
                <a:spcPts val="0"/>
              </a:spcBef>
              <a:spcAft>
                <a:spcPts val="0"/>
              </a:spcAft>
              <a:buNone/>
            </a:pPr>
            <a:r>
              <a:t/>
            </a:r>
            <a:endParaRPr sz="2700">
              <a:solidFill>
                <a:schemeClr val="lt1"/>
              </a:solidFill>
              <a:latin typeface="Calibri"/>
              <a:ea typeface="Calibri"/>
              <a:cs typeface="Calibri"/>
              <a:sym typeface="Calibri"/>
            </a:endParaRPr>
          </a:p>
          <a:p>
            <a:pPr indent="-279400" lvl="0" marL="228600" rtl="0" algn="l">
              <a:lnSpc>
                <a:spcPct val="90000"/>
              </a:lnSpc>
              <a:spcBef>
                <a:spcPts val="0"/>
              </a:spcBef>
              <a:spcAft>
                <a:spcPts val="0"/>
              </a:spcAft>
              <a:buClr>
                <a:schemeClr val="lt1"/>
              </a:buClr>
              <a:buSzPts val="2600"/>
              <a:buFont typeface="Calibri"/>
              <a:buChar char="•"/>
            </a:pPr>
            <a:r>
              <a:rPr lang="en-US" sz="2700">
                <a:solidFill>
                  <a:schemeClr val="lt1"/>
                </a:solidFill>
                <a:latin typeface="Calibri"/>
                <a:ea typeface="Calibri"/>
                <a:cs typeface="Calibri"/>
                <a:sym typeface="Calibri"/>
              </a:rPr>
              <a:t>Project demonstrates a high degree of innovation and/or creativity.</a:t>
            </a:r>
            <a:endParaRPr sz="2700">
              <a:solidFill>
                <a:schemeClr val="lt1"/>
              </a:solidFill>
              <a:latin typeface="Calibri"/>
              <a:ea typeface="Calibri"/>
              <a:cs typeface="Calibri"/>
              <a:sym typeface="Calibri"/>
            </a:endParaRPr>
          </a:p>
          <a:p>
            <a:pPr indent="0" lvl="0" marL="228600" rtl="0" algn="l">
              <a:lnSpc>
                <a:spcPct val="90000"/>
              </a:lnSpc>
              <a:spcBef>
                <a:spcPts val="0"/>
              </a:spcBef>
              <a:spcAft>
                <a:spcPts val="0"/>
              </a:spcAft>
              <a:buNone/>
            </a:pPr>
            <a:r>
              <a:t/>
            </a:r>
            <a:endParaRPr sz="2700">
              <a:solidFill>
                <a:schemeClr val="lt1"/>
              </a:solidFill>
              <a:latin typeface="Calibri"/>
              <a:ea typeface="Calibri"/>
              <a:cs typeface="Calibri"/>
              <a:sym typeface="Calibri"/>
            </a:endParaRPr>
          </a:p>
          <a:p>
            <a:pPr indent="-279400" lvl="0" marL="228600" rtl="0" algn="l">
              <a:lnSpc>
                <a:spcPct val="90000"/>
              </a:lnSpc>
              <a:spcBef>
                <a:spcPts val="0"/>
              </a:spcBef>
              <a:spcAft>
                <a:spcPts val="0"/>
              </a:spcAft>
              <a:buClr>
                <a:schemeClr val="lt1"/>
              </a:buClr>
              <a:buSzPts val="2600"/>
              <a:buFont typeface="Calibri"/>
              <a:buChar char="•"/>
            </a:pPr>
            <a:r>
              <a:rPr lang="en-US" sz="2700">
                <a:solidFill>
                  <a:schemeClr val="lt1"/>
                </a:solidFill>
                <a:latin typeface="Calibri"/>
                <a:ea typeface="Calibri"/>
                <a:cs typeface="Calibri"/>
                <a:sym typeface="Calibri"/>
              </a:rPr>
              <a:t>Project includes matching funds beyond what is required and/or leverages state/federal funding sources such as NRCS EQIP</a:t>
            </a:r>
            <a:endParaRPr sz="2700">
              <a:solidFill>
                <a:schemeClr val="lt1"/>
              </a:solidFill>
              <a:latin typeface="Calibri"/>
              <a:ea typeface="Calibri"/>
              <a:cs typeface="Calibri"/>
              <a:sym typeface="Calibri"/>
            </a:endParaRPr>
          </a:p>
          <a:p>
            <a:pPr indent="0" lvl="0" marL="228600" rtl="0" algn="l">
              <a:lnSpc>
                <a:spcPct val="90000"/>
              </a:lnSpc>
              <a:spcBef>
                <a:spcPts val="0"/>
              </a:spcBef>
              <a:spcAft>
                <a:spcPts val="0"/>
              </a:spcAft>
              <a:buNone/>
            </a:pPr>
            <a:r>
              <a:t/>
            </a:r>
            <a:endParaRPr sz="2700">
              <a:solidFill>
                <a:schemeClr val="lt1"/>
              </a:solidFill>
              <a:latin typeface="Calibri"/>
              <a:ea typeface="Calibri"/>
              <a:cs typeface="Calibri"/>
              <a:sym typeface="Calibri"/>
            </a:endParaRPr>
          </a:p>
          <a:p>
            <a:pPr indent="0" lvl="0" marL="228600" rtl="0" algn="l">
              <a:lnSpc>
                <a:spcPct val="90000"/>
              </a:lnSpc>
              <a:spcBef>
                <a:spcPts val="0"/>
              </a:spcBef>
              <a:spcAft>
                <a:spcPts val="0"/>
              </a:spcAft>
              <a:buNone/>
            </a:pPr>
            <a:r>
              <a:t/>
            </a:r>
            <a:endParaRPr sz="2400">
              <a:solidFill>
                <a:schemeClr val="lt1"/>
              </a:solidFill>
              <a:latin typeface="Calibri"/>
              <a:ea typeface="Calibri"/>
              <a:cs typeface="Calibri"/>
              <a:sym typeface="Calibri"/>
            </a:endParaRPr>
          </a:p>
          <a:p>
            <a:pPr indent="0" lvl="0" marL="228600" rtl="0" algn="l">
              <a:lnSpc>
                <a:spcPct val="90000"/>
              </a:lnSpc>
              <a:spcBef>
                <a:spcPts val="1000"/>
              </a:spcBef>
              <a:spcAft>
                <a:spcPts val="0"/>
              </a:spcAft>
              <a:buNone/>
            </a:pPr>
            <a:r>
              <a:t/>
            </a:r>
            <a:endParaRPr sz="2400">
              <a:solidFill>
                <a:schemeClr val="lt1"/>
              </a:solidFill>
              <a:latin typeface="Calibri"/>
              <a:ea typeface="Calibri"/>
              <a:cs typeface="Calibri"/>
              <a:sym typeface="Calibri"/>
            </a:endParaRPr>
          </a:p>
          <a:p>
            <a:pPr indent="0" lvl="0" marL="457200" rtl="0" algn="l">
              <a:lnSpc>
                <a:spcPct val="90000"/>
              </a:lnSpc>
              <a:spcBef>
                <a:spcPts val="1000"/>
              </a:spcBef>
              <a:spcAft>
                <a:spcPts val="0"/>
              </a:spcAft>
              <a:buNone/>
            </a:pPr>
            <a:r>
              <a:t/>
            </a:r>
            <a:endParaRPr sz="2400">
              <a:solidFill>
                <a:schemeClr val="lt1"/>
              </a:solidFill>
              <a:latin typeface="Calibri"/>
              <a:ea typeface="Calibri"/>
              <a:cs typeface="Calibri"/>
              <a:sym typeface="Calibri"/>
            </a:endParaRPr>
          </a:p>
          <a:p>
            <a:pPr indent="0" lvl="0" marL="457200" rtl="0" algn="l">
              <a:spcBef>
                <a:spcPts val="0"/>
              </a:spcBef>
              <a:spcAft>
                <a:spcPts val="0"/>
              </a:spcAft>
              <a:buNone/>
            </a:pPr>
            <a:r>
              <a:t/>
            </a:r>
            <a:endParaRPr sz="2400">
              <a:solidFill>
                <a:schemeClr val="lt1"/>
              </a:solidFill>
              <a:latin typeface="Calibri"/>
              <a:ea typeface="Calibri"/>
              <a:cs typeface="Calibri"/>
              <a:sym typeface="Calibri"/>
            </a:endParaRPr>
          </a:p>
          <a:p>
            <a:pPr indent="0" lvl="0" marL="0" rtl="0" algn="l">
              <a:spcBef>
                <a:spcPts val="0"/>
              </a:spcBef>
              <a:spcAft>
                <a:spcPts val="0"/>
              </a:spcAft>
              <a:buNone/>
            </a:pPr>
            <a:r>
              <a:t/>
            </a:r>
            <a:endParaRPr sz="2400">
              <a:solidFill>
                <a:schemeClr val="lt1"/>
              </a:solidFill>
              <a:latin typeface="Calibri"/>
              <a:ea typeface="Calibri"/>
              <a:cs typeface="Calibri"/>
              <a:sym typeface="Calibri"/>
            </a:endParaRPr>
          </a:p>
          <a:p>
            <a:pPr indent="0" lvl="0" marL="0" rtl="0" algn="l">
              <a:spcBef>
                <a:spcPts val="0"/>
              </a:spcBef>
              <a:spcAft>
                <a:spcPts val="0"/>
              </a:spcAft>
              <a:buNone/>
            </a:pPr>
            <a:r>
              <a:t/>
            </a:r>
            <a:endParaRPr sz="2400">
              <a:solidFill>
                <a:schemeClr val="lt1"/>
              </a:solidFill>
              <a:latin typeface="Calibri"/>
              <a:ea typeface="Calibri"/>
              <a:cs typeface="Calibri"/>
              <a:sym typeface="Calibri"/>
            </a:endParaRPr>
          </a:p>
        </p:txBody>
      </p:sp>
      <p:sp>
        <p:nvSpPr>
          <p:cNvPr id="239" name="Google Shape;239;g2ab534e19fd_0_94"/>
          <p:cNvSpPr/>
          <p:nvPr/>
        </p:nvSpPr>
        <p:spPr>
          <a:xfrm>
            <a:off x="125" y="413600"/>
            <a:ext cx="12192000" cy="1196400"/>
          </a:xfrm>
          <a:prstGeom prst="rect">
            <a:avLst/>
          </a:prstGeom>
          <a:solidFill>
            <a:srgbClr val="609B5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0" name="Google Shape;240;g2ab534e19fd_0_94"/>
          <p:cNvSpPr txBox="1"/>
          <p:nvPr/>
        </p:nvSpPr>
        <p:spPr>
          <a:xfrm>
            <a:off x="789025" y="599450"/>
            <a:ext cx="10299900" cy="8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400">
                <a:solidFill>
                  <a:schemeClr val="lt1"/>
                </a:solidFill>
                <a:latin typeface="Calibri"/>
                <a:ea typeface="Calibri"/>
                <a:cs typeface="Calibri"/>
                <a:sym typeface="Calibri"/>
              </a:rPr>
              <a:t>Bonus </a:t>
            </a:r>
            <a:r>
              <a:rPr b="1" lang="en-US" sz="4400">
                <a:solidFill>
                  <a:schemeClr val="lt1"/>
                </a:solidFill>
                <a:latin typeface="Calibri"/>
                <a:ea typeface="Calibri"/>
                <a:cs typeface="Calibri"/>
                <a:sym typeface="Calibri"/>
              </a:rPr>
              <a:t>Evaluation Criteria</a:t>
            </a:r>
            <a:endParaRPr b="1" sz="4400">
              <a:solidFill>
                <a:schemeClr val="lt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endParaRPr>
          </a:p>
        </p:txBody>
      </p:sp>
      <p:pic>
        <p:nvPicPr>
          <p:cNvPr id="241" name="Google Shape;241;g2ab534e19fd_0_94"/>
          <p:cNvPicPr preferRelativeResize="0"/>
          <p:nvPr/>
        </p:nvPicPr>
        <p:blipFill rotWithShape="1">
          <a:blip r:embed="rId3">
            <a:alphaModFix/>
          </a:blip>
          <a:srcRect b="0" l="0" r="0" t="0"/>
          <a:stretch/>
        </p:blipFill>
        <p:spPr>
          <a:xfrm>
            <a:off x="4801150" y="6210850"/>
            <a:ext cx="2911926" cy="524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5632"/>
        </a:solidFill>
      </p:bgPr>
    </p:bg>
    <p:spTree>
      <p:nvGrpSpPr>
        <p:cNvPr id="90" name="Shape 90"/>
        <p:cNvGrpSpPr/>
        <p:nvPr/>
      </p:nvGrpSpPr>
      <p:grpSpPr>
        <a:xfrm>
          <a:off x="0" y="0"/>
          <a:ext cx="0" cy="0"/>
          <a:chOff x="0" y="0"/>
          <a:chExt cx="0" cy="0"/>
        </a:xfrm>
      </p:grpSpPr>
      <p:pic>
        <p:nvPicPr>
          <p:cNvPr id="91" name="Google Shape;91;g1ed9275d29c_0_34"/>
          <p:cNvPicPr preferRelativeResize="0"/>
          <p:nvPr/>
        </p:nvPicPr>
        <p:blipFill rotWithShape="1">
          <a:blip r:embed="rId3">
            <a:alphaModFix/>
          </a:blip>
          <a:srcRect b="0" l="0" r="0" t="0"/>
          <a:stretch/>
        </p:blipFill>
        <p:spPr>
          <a:xfrm>
            <a:off x="3804809" y="292997"/>
            <a:ext cx="4582376" cy="824825"/>
          </a:xfrm>
          <a:prstGeom prst="rect">
            <a:avLst/>
          </a:prstGeom>
          <a:noFill/>
          <a:ln>
            <a:noFill/>
          </a:ln>
        </p:spPr>
      </p:pic>
      <p:sp>
        <p:nvSpPr>
          <p:cNvPr id="92" name="Google Shape;92;g1ed9275d29c_0_34"/>
          <p:cNvSpPr txBox="1"/>
          <p:nvPr/>
        </p:nvSpPr>
        <p:spPr>
          <a:xfrm>
            <a:off x="638100" y="1475650"/>
            <a:ext cx="10915800" cy="259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600">
                <a:solidFill>
                  <a:schemeClr val="lt1"/>
                </a:solidFill>
                <a:latin typeface="Calibri"/>
                <a:ea typeface="Calibri"/>
                <a:cs typeface="Calibri"/>
                <a:sym typeface="Calibri"/>
              </a:rPr>
              <a:t>Funding for this project was paid for by the </a:t>
            </a:r>
            <a:endParaRPr sz="3600">
              <a:solidFill>
                <a:schemeClr val="lt1"/>
              </a:solidFill>
              <a:latin typeface="Calibri"/>
              <a:ea typeface="Calibri"/>
              <a:cs typeface="Calibri"/>
              <a:sym typeface="Calibri"/>
            </a:endParaRPr>
          </a:p>
          <a:p>
            <a:pPr indent="0" lvl="0" marL="0" rtl="0" algn="ctr">
              <a:spcBef>
                <a:spcPts val="0"/>
              </a:spcBef>
              <a:spcAft>
                <a:spcPts val="0"/>
              </a:spcAft>
              <a:buNone/>
            </a:pPr>
            <a:r>
              <a:rPr lang="en-US" sz="3600">
                <a:solidFill>
                  <a:schemeClr val="lt1"/>
                </a:solidFill>
                <a:latin typeface="Calibri"/>
                <a:ea typeface="Calibri"/>
                <a:cs typeface="Calibri"/>
                <a:sym typeface="Calibri"/>
              </a:rPr>
              <a:t>Climate </a:t>
            </a:r>
            <a:r>
              <a:rPr lang="en-US" sz="3600">
                <a:solidFill>
                  <a:schemeClr val="lt1"/>
                </a:solidFill>
                <a:latin typeface="Calibri"/>
                <a:ea typeface="Calibri"/>
                <a:cs typeface="Calibri"/>
                <a:sym typeface="Calibri"/>
              </a:rPr>
              <a:t>Smart Farming: Agriculture and Forestry Grant. </a:t>
            </a:r>
            <a:endParaRPr sz="3600">
              <a:solidFill>
                <a:schemeClr val="lt1"/>
              </a:solidFill>
              <a:latin typeface="Calibri"/>
              <a:ea typeface="Calibri"/>
              <a:cs typeface="Calibri"/>
              <a:sym typeface="Calibri"/>
            </a:endParaRPr>
          </a:p>
          <a:p>
            <a:pPr indent="0" lvl="0" marL="0" rtl="0" algn="ctr">
              <a:spcBef>
                <a:spcPts val="0"/>
              </a:spcBef>
              <a:spcAft>
                <a:spcPts val="0"/>
              </a:spcAft>
              <a:buNone/>
            </a:pPr>
            <a:r>
              <a:rPr lang="en-US" sz="3600">
                <a:solidFill>
                  <a:schemeClr val="lt1"/>
                </a:solidFill>
                <a:latin typeface="Calibri"/>
                <a:ea typeface="Calibri"/>
                <a:cs typeface="Calibri"/>
                <a:sym typeface="Calibri"/>
              </a:rPr>
              <a:t>Funding awarded and administered by the </a:t>
            </a:r>
            <a:endParaRPr sz="3600">
              <a:solidFill>
                <a:schemeClr val="lt1"/>
              </a:solidFill>
              <a:latin typeface="Calibri"/>
              <a:ea typeface="Calibri"/>
              <a:cs typeface="Calibri"/>
              <a:sym typeface="Calibri"/>
            </a:endParaRPr>
          </a:p>
          <a:p>
            <a:pPr indent="0" lvl="0" marL="0" rtl="0" algn="ctr">
              <a:spcBef>
                <a:spcPts val="0"/>
              </a:spcBef>
              <a:spcAft>
                <a:spcPts val="0"/>
              </a:spcAft>
              <a:buNone/>
            </a:pPr>
            <a:r>
              <a:rPr lang="en-US" sz="3600">
                <a:solidFill>
                  <a:schemeClr val="lt1"/>
                </a:solidFill>
                <a:latin typeface="Calibri"/>
                <a:ea typeface="Calibri"/>
                <a:cs typeface="Calibri"/>
                <a:sym typeface="Calibri"/>
              </a:rPr>
              <a:t>Connecticut Department of Agriculture.</a:t>
            </a:r>
            <a:endParaRPr sz="3600">
              <a:solidFill>
                <a:schemeClr val="lt1"/>
              </a:solidFill>
              <a:latin typeface="Calibri"/>
              <a:ea typeface="Calibri"/>
              <a:cs typeface="Calibri"/>
              <a:sym typeface="Calibri"/>
            </a:endParaRPr>
          </a:p>
          <a:p>
            <a:pPr indent="0" lvl="0" marL="0" rtl="0" algn="l">
              <a:spcBef>
                <a:spcPts val="0"/>
              </a:spcBef>
              <a:spcAft>
                <a:spcPts val="0"/>
              </a:spcAft>
              <a:buNone/>
            </a:pPr>
            <a:r>
              <a:t/>
            </a:r>
            <a:endParaRPr sz="2600">
              <a:solidFill>
                <a:schemeClr val="lt1"/>
              </a:solidFill>
              <a:latin typeface="Calibri"/>
              <a:ea typeface="Calibri"/>
              <a:cs typeface="Calibri"/>
              <a:sym typeface="Calibri"/>
            </a:endParaRPr>
          </a:p>
          <a:p>
            <a:pPr indent="0" lvl="0" marL="0" rtl="0" algn="l">
              <a:spcBef>
                <a:spcPts val="0"/>
              </a:spcBef>
              <a:spcAft>
                <a:spcPts val="0"/>
              </a:spcAft>
              <a:buNone/>
            </a:pPr>
            <a:r>
              <a:t/>
            </a:r>
            <a:endParaRPr sz="2800">
              <a:solidFill>
                <a:schemeClr val="lt1"/>
              </a:solidFill>
              <a:latin typeface="Calibri"/>
              <a:ea typeface="Calibri"/>
              <a:cs typeface="Calibri"/>
              <a:sym typeface="Calibri"/>
            </a:endParaRPr>
          </a:p>
        </p:txBody>
      </p:sp>
      <p:sp>
        <p:nvSpPr>
          <p:cNvPr id="93" name="Google Shape;93;g1ed9275d29c_0_34"/>
          <p:cNvSpPr/>
          <p:nvPr/>
        </p:nvSpPr>
        <p:spPr>
          <a:xfrm>
            <a:off x="4724400" y="3904875"/>
            <a:ext cx="2743200" cy="27432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94" name="Google Shape;94;g1ed9275d29c_0_34"/>
          <p:cNvPicPr preferRelativeResize="0"/>
          <p:nvPr/>
        </p:nvPicPr>
        <p:blipFill>
          <a:blip r:embed="rId4">
            <a:alphaModFix/>
          </a:blip>
          <a:stretch>
            <a:fillRect/>
          </a:stretch>
        </p:blipFill>
        <p:spPr>
          <a:xfrm>
            <a:off x="4856675" y="4037150"/>
            <a:ext cx="2478650" cy="24786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5632"/>
        </a:solidFill>
      </p:bgPr>
    </p:bg>
    <p:spTree>
      <p:nvGrpSpPr>
        <p:cNvPr id="245" name="Shape 245"/>
        <p:cNvGrpSpPr/>
        <p:nvPr/>
      </p:nvGrpSpPr>
      <p:grpSpPr>
        <a:xfrm>
          <a:off x="0" y="0"/>
          <a:ext cx="0" cy="0"/>
          <a:chOff x="0" y="0"/>
          <a:chExt cx="0" cy="0"/>
        </a:xfrm>
      </p:grpSpPr>
      <p:sp>
        <p:nvSpPr>
          <p:cNvPr id="246" name="Google Shape;246;g2ab534e19fd_0_66"/>
          <p:cNvSpPr txBox="1"/>
          <p:nvPr/>
        </p:nvSpPr>
        <p:spPr>
          <a:xfrm>
            <a:off x="638113" y="1609775"/>
            <a:ext cx="10915800" cy="2598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US" sz="2800">
                <a:solidFill>
                  <a:schemeClr val="lt1"/>
                </a:solidFill>
                <a:latin typeface="Calibri"/>
                <a:ea typeface="Calibri"/>
                <a:cs typeface="Calibri"/>
                <a:sym typeface="Calibri"/>
              </a:rPr>
              <a:t>Applicants of awarded projects will be responsible for:</a:t>
            </a:r>
            <a:endParaRPr b="1" sz="2800">
              <a:solidFill>
                <a:schemeClr val="lt1"/>
              </a:solidFill>
              <a:latin typeface="Calibri"/>
              <a:ea typeface="Calibri"/>
              <a:cs typeface="Calibri"/>
              <a:sym typeface="Calibri"/>
            </a:endParaRPr>
          </a:p>
          <a:p>
            <a:pPr indent="-228600" lvl="0" marL="228600" rtl="0" algn="l">
              <a:lnSpc>
                <a:spcPct val="90000"/>
              </a:lnSpc>
              <a:spcBef>
                <a:spcPts val="1000"/>
              </a:spcBef>
              <a:spcAft>
                <a:spcPts val="0"/>
              </a:spcAft>
              <a:buClr>
                <a:schemeClr val="lt1"/>
              </a:buClr>
              <a:buSzPts val="2800"/>
              <a:buFont typeface="Calibri"/>
              <a:buChar char="•"/>
            </a:pPr>
            <a:r>
              <a:rPr lang="en-US" sz="2800">
                <a:solidFill>
                  <a:schemeClr val="lt1"/>
                </a:solidFill>
                <a:latin typeface="Calibri"/>
                <a:ea typeface="Calibri"/>
                <a:cs typeface="Calibri"/>
                <a:sym typeface="Calibri"/>
              </a:rPr>
              <a:t>Signing a contract with CLCC </a:t>
            </a:r>
            <a:endParaRPr sz="2800">
              <a:solidFill>
                <a:schemeClr val="lt1"/>
              </a:solidFill>
              <a:latin typeface="Calibri"/>
              <a:ea typeface="Calibri"/>
              <a:cs typeface="Calibri"/>
              <a:sym typeface="Calibri"/>
            </a:endParaRPr>
          </a:p>
          <a:p>
            <a:pPr indent="-228600" lvl="0" marL="228600" rtl="0" algn="l">
              <a:lnSpc>
                <a:spcPct val="90000"/>
              </a:lnSpc>
              <a:spcBef>
                <a:spcPts val="1000"/>
              </a:spcBef>
              <a:spcAft>
                <a:spcPts val="0"/>
              </a:spcAft>
              <a:buClr>
                <a:schemeClr val="lt1"/>
              </a:buClr>
              <a:buSzPts val="2800"/>
              <a:buFont typeface="Calibri"/>
              <a:buChar char="•"/>
            </a:pPr>
            <a:r>
              <a:rPr lang="en-US" sz="2800">
                <a:solidFill>
                  <a:schemeClr val="lt1"/>
                </a:solidFill>
                <a:latin typeface="Calibri"/>
                <a:ea typeface="Calibri"/>
                <a:cs typeface="Calibri"/>
                <a:sym typeface="Calibri"/>
              </a:rPr>
              <a:t>Providing a Certificate of Insurance listing CLCC as an additional insured on the grantee’s liability insurance policy</a:t>
            </a:r>
            <a:endParaRPr sz="2800">
              <a:solidFill>
                <a:schemeClr val="lt1"/>
              </a:solidFill>
              <a:latin typeface="Calibri"/>
              <a:ea typeface="Calibri"/>
              <a:cs typeface="Calibri"/>
              <a:sym typeface="Calibri"/>
            </a:endParaRPr>
          </a:p>
          <a:p>
            <a:pPr indent="-228600" lvl="0" marL="228600" rtl="0" algn="l">
              <a:lnSpc>
                <a:spcPct val="90000"/>
              </a:lnSpc>
              <a:spcBef>
                <a:spcPts val="1000"/>
              </a:spcBef>
              <a:spcAft>
                <a:spcPts val="0"/>
              </a:spcAft>
              <a:buClr>
                <a:schemeClr val="lt1"/>
              </a:buClr>
              <a:buSzPts val="2800"/>
              <a:buFont typeface="Calibri"/>
              <a:buChar char="•"/>
            </a:pPr>
            <a:r>
              <a:rPr lang="en-US" sz="2800">
                <a:solidFill>
                  <a:schemeClr val="lt1"/>
                </a:solidFill>
                <a:latin typeface="Calibri"/>
                <a:ea typeface="Calibri"/>
                <a:cs typeface="Calibri"/>
                <a:sym typeface="Calibri"/>
              </a:rPr>
              <a:t>Completing the contract within the specified timeframe</a:t>
            </a:r>
            <a:endParaRPr sz="2800">
              <a:solidFill>
                <a:schemeClr val="lt1"/>
              </a:solidFill>
              <a:latin typeface="Calibri"/>
              <a:ea typeface="Calibri"/>
              <a:cs typeface="Calibri"/>
              <a:sym typeface="Calibri"/>
            </a:endParaRPr>
          </a:p>
          <a:p>
            <a:pPr indent="-228600" lvl="0" marL="228600" rtl="0" algn="l">
              <a:lnSpc>
                <a:spcPct val="90000"/>
              </a:lnSpc>
              <a:spcBef>
                <a:spcPts val="1000"/>
              </a:spcBef>
              <a:spcAft>
                <a:spcPts val="0"/>
              </a:spcAft>
              <a:buClr>
                <a:schemeClr val="lt1"/>
              </a:buClr>
              <a:buSzPts val="2800"/>
              <a:buFont typeface="Calibri"/>
              <a:buChar char="•"/>
            </a:pPr>
            <a:r>
              <a:rPr lang="en-US" sz="2800">
                <a:solidFill>
                  <a:schemeClr val="lt1"/>
                </a:solidFill>
                <a:latin typeface="Calibri"/>
                <a:ea typeface="Calibri"/>
                <a:cs typeface="Calibri"/>
                <a:sym typeface="Calibri"/>
              </a:rPr>
              <a:t>Submitting project reports in the required format </a:t>
            </a:r>
            <a:endParaRPr sz="2800">
              <a:solidFill>
                <a:schemeClr val="lt1"/>
              </a:solidFill>
              <a:latin typeface="Calibri"/>
              <a:ea typeface="Calibri"/>
              <a:cs typeface="Calibri"/>
              <a:sym typeface="Calibri"/>
            </a:endParaRPr>
          </a:p>
          <a:p>
            <a:pPr indent="-228600" lvl="0" marL="228600" rtl="0" algn="l">
              <a:lnSpc>
                <a:spcPct val="90000"/>
              </a:lnSpc>
              <a:spcBef>
                <a:spcPts val="1000"/>
              </a:spcBef>
              <a:spcAft>
                <a:spcPts val="0"/>
              </a:spcAft>
              <a:buClr>
                <a:schemeClr val="lt1"/>
              </a:buClr>
              <a:buSzPts val="2800"/>
              <a:buFont typeface="Calibri"/>
              <a:buChar char="•"/>
            </a:pPr>
            <a:r>
              <a:rPr lang="en-US" sz="2800">
                <a:solidFill>
                  <a:schemeClr val="lt1"/>
                </a:solidFill>
                <a:latin typeface="Calibri"/>
                <a:ea typeface="Calibri"/>
                <a:cs typeface="Calibri"/>
                <a:sym typeface="Calibri"/>
              </a:rPr>
              <a:t>Allowing site inspections of the project site</a:t>
            </a:r>
            <a:endParaRPr sz="3000">
              <a:solidFill>
                <a:schemeClr val="lt1"/>
              </a:solidFill>
              <a:latin typeface="Calibri"/>
              <a:ea typeface="Calibri"/>
              <a:cs typeface="Calibri"/>
              <a:sym typeface="Calibri"/>
            </a:endParaRPr>
          </a:p>
          <a:p>
            <a:pPr indent="0" lvl="0" marL="228600" rtl="0" algn="l">
              <a:lnSpc>
                <a:spcPct val="90000"/>
              </a:lnSpc>
              <a:spcBef>
                <a:spcPts val="1000"/>
              </a:spcBef>
              <a:spcAft>
                <a:spcPts val="0"/>
              </a:spcAft>
              <a:buNone/>
            </a:pPr>
            <a:r>
              <a:t/>
            </a:r>
            <a:endParaRPr sz="2700">
              <a:solidFill>
                <a:schemeClr val="lt1"/>
              </a:solidFill>
              <a:latin typeface="Calibri"/>
              <a:ea typeface="Calibri"/>
              <a:cs typeface="Calibri"/>
              <a:sym typeface="Calibri"/>
            </a:endParaRPr>
          </a:p>
          <a:p>
            <a:pPr indent="0" lvl="0" marL="457200" rtl="0" algn="l">
              <a:lnSpc>
                <a:spcPct val="90000"/>
              </a:lnSpc>
              <a:spcBef>
                <a:spcPts val="1000"/>
              </a:spcBef>
              <a:spcAft>
                <a:spcPts val="0"/>
              </a:spcAft>
              <a:buNone/>
            </a:pPr>
            <a:r>
              <a:t/>
            </a:r>
            <a:endParaRPr sz="3000">
              <a:solidFill>
                <a:schemeClr val="lt1"/>
              </a:solidFill>
              <a:latin typeface="Calibri"/>
              <a:ea typeface="Calibri"/>
              <a:cs typeface="Calibri"/>
              <a:sym typeface="Calibri"/>
            </a:endParaRPr>
          </a:p>
          <a:p>
            <a:pPr indent="0" lvl="0" marL="457200" rtl="0" algn="l">
              <a:spcBef>
                <a:spcPts val="0"/>
              </a:spcBef>
              <a:spcAft>
                <a:spcPts val="0"/>
              </a:spcAft>
              <a:buNone/>
            </a:pPr>
            <a:r>
              <a:t/>
            </a:r>
            <a:endParaRPr sz="3600">
              <a:solidFill>
                <a:schemeClr val="lt1"/>
              </a:solidFill>
              <a:latin typeface="Calibri"/>
              <a:ea typeface="Calibri"/>
              <a:cs typeface="Calibri"/>
              <a:sym typeface="Calibri"/>
            </a:endParaRPr>
          </a:p>
          <a:p>
            <a:pPr indent="0" lvl="0" marL="0" rtl="0" algn="l">
              <a:spcBef>
                <a:spcPts val="0"/>
              </a:spcBef>
              <a:spcAft>
                <a:spcPts val="0"/>
              </a:spcAft>
              <a:buNone/>
            </a:pPr>
            <a:r>
              <a:t/>
            </a:r>
            <a:endParaRPr sz="3600">
              <a:solidFill>
                <a:schemeClr val="lt1"/>
              </a:solidFill>
              <a:latin typeface="Calibri"/>
              <a:ea typeface="Calibri"/>
              <a:cs typeface="Calibri"/>
              <a:sym typeface="Calibri"/>
            </a:endParaRPr>
          </a:p>
          <a:p>
            <a:pPr indent="0" lvl="0" marL="0" rtl="0" algn="l">
              <a:spcBef>
                <a:spcPts val="0"/>
              </a:spcBef>
              <a:spcAft>
                <a:spcPts val="0"/>
              </a:spcAft>
              <a:buNone/>
            </a:pPr>
            <a:r>
              <a:t/>
            </a:r>
            <a:endParaRPr sz="3600">
              <a:solidFill>
                <a:schemeClr val="lt1"/>
              </a:solidFill>
              <a:latin typeface="Calibri"/>
              <a:ea typeface="Calibri"/>
              <a:cs typeface="Calibri"/>
              <a:sym typeface="Calibri"/>
            </a:endParaRPr>
          </a:p>
        </p:txBody>
      </p:sp>
      <p:sp>
        <p:nvSpPr>
          <p:cNvPr id="247" name="Google Shape;247;g2ab534e19fd_0_66"/>
          <p:cNvSpPr/>
          <p:nvPr/>
        </p:nvSpPr>
        <p:spPr>
          <a:xfrm>
            <a:off x="125" y="413600"/>
            <a:ext cx="12192000" cy="1196400"/>
          </a:xfrm>
          <a:prstGeom prst="rect">
            <a:avLst/>
          </a:prstGeom>
          <a:solidFill>
            <a:srgbClr val="609B5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8" name="Google Shape;248;g2ab534e19fd_0_66"/>
          <p:cNvSpPr txBox="1"/>
          <p:nvPr/>
        </p:nvSpPr>
        <p:spPr>
          <a:xfrm>
            <a:off x="789025" y="599450"/>
            <a:ext cx="10299900" cy="8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400">
                <a:solidFill>
                  <a:schemeClr val="lt1"/>
                </a:solidFill>
                <a:latin typeface="Calibri"/>
                <a:ea typeface="Calibri"/>
                <a:cs typeface="Calibri"/>
                <a:sym typeface="Calibri"/>
              </a:rPr>
              <a:t>Post-Award Requirements</a:t>
            </a:r>
            <a:endParaRPr b="1" sz="4400">
              <a:solidFill>
                <a:schemeClr val="lt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endParaRPr>
          </a:p>
        </p:txBody>
      </p:sp>
      <p:pic>
        <p:nvPicPr>
          <p:cNvPr id="249" name="Google Shape;249;g2ab534e19fd_0_66"/>
          <p:cNvPicPr preferRelativeResize="0"/>
          <p:nvPr/>
        </p:nvPicPr>
        <p:blipFill rotWithShape="1">
          <a:blip r:embed="rId3">
            <a:alphaModFix/>
          </a:blip>
          <a:srcRect b="0" l="0" r="0" t="0"/>
          <a:stretch/>
        </p:blipFill>
        <p:spPr>
          <a:xfrm>
            <a:off x="4801150" y="6210850"/>
            <a:ext cx="2911926" cy="5241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5632"/>
        </a:solidFill>
      </p:bgPr>
    </p:bg>
    <p:spTree>
      <p:nvGrpSpPr>
        <p:cNvPr id="253" name="Shape 253"/>
        <p:cNvGrpSpPr/>
        <p:nvPr/>
      </p:nvGrpSpPr>
      <p:grpSpPr>
        <a:xfrm>
          <a:off x="0" y="0"/>
          <a:ext cx="0" cy="0"/>
          <a:chOff x="0" y="0"/>
          <a:chExt cx="0" cy="0"/>
        </a:xfrm>
      </p:grpSpPr>
      <p:sp>
        <p:nvSpPr>
          <p:cNvPr id="254" name="Google Shape;254;g2ab534e19fd_0_73"/>
          <p:cNvSpPr txBox="1"/>
          <p:nvPr/>
        </p:nvSpPr>
        <p:spPr>
          <a:xfrm>
            <a:off x="638113" y="1609775"/>
            <a:ext cx="10915800" cy="2598900"/>
          </a:xfrm>
          <a:prstGeom prst="rect">
            <a:avLst/>
          </a:prstGeom>
          <a:noFill/>
          <a:ln>
            <a:noFill/>
          </a:ln>
        </p:spPr>
        <p:txBody>
          <a:bodyPr anchorCtr="0" anchor="t" bIns="91425" lIns="91425" spcFirstLastPara="1" rIns="91425" wrap="square" tIns="91425">
            <a:noAutofit/>
          </a:bodyPr>
          <a:lstStyle/>
          <a:p>
            <a:pPr indent="-273050" lvl="0" marL="228600" rtl="0" algn="l">
              <a:lnSpc>
                <a:spcPct val="90000"/>
              </a:lnSpc>
              <a:spcBef>
                <a:spcPts val="0"/>
              </a:spcBef>
              <a:spcAft>
                <a:spcPts val="0"/>
              </a:spcAft>
              <a:buClr>
                <a:schemeClr val="lt1"/>
              </a:buClr>
              <a:buSzPts val="2500"/>
              <a:buFont typeface="Calibri"/>
              <a:buChar char="•"/>
            </a:pPr>
            <a:r>
              <a:rPr lang="en-US" sz="2500">
                <a:solidFill>
                  <a:schemeClr val="lt1"/>
                </a:solidFill>
                <a:latin typeface="Calibri"/>
                <a:ea typeface="Calibri"/>
                <a:cs typeface="Calibri"/>
                <a:sym typeface="Calibri"/>
              </a:rPr>
              <a:t>Semi-annual progress reports throughout the contracted project duration</a:t>
            </a:r>
            <a:endParaRPr sz="2500">
              <a:solidFill>
                <a:schemeClr val="lt1"/>
              </a:solidFill>
              <a:latin typeface="Calibri"/>
              <a:ea typeface="Calibri"/>
              <a:cs typeface="Calibri"/>
              <a:sym typeface="Calibri"/>
            </a:endParaRPr>
          </a:p>
          <a:p>
            <a:pPr indent="0" lvl="0" marL="228600" rtl="0" algn="l">
              <a:lnSpc>
                <a:spcPct val="90000"/>
              </a:lnSpc>
              <a:spcBef>
                <a:spcPts val="0"/>
              </a:spcBef>
              <a:spcAft>
                <a:spcPts val="0"/>
              </a:spcAft>
              <a:buNone/>
            </a:pPr>
            <a:r>
              <a:t/>
            </a:r>
            <a:endParaRPr sz="2500">
              <a:solidFill>
                <a:schemeClr val="lt1"/>
              </a:solidFill>
              <a:latin typeface="Calibri"/>
              <a:ea typeface="Calibri"/>
              <a:cs typeface="Calibri"/>
              <a:sym typeface="Calibri"/>
            </a:endParaRPr>
          </a:p>
          <a:p>
            <a:pPr indent="-273050" lvl="0" marL="228600" rtl="0" algn="l">
              <a:lnSpc>
                <a:spcPct val="90000"/>
              </a:lnSpc>
              <a:spcBef>
                <a:spcPts val="0"/>
              </a:spcBef>
              <a:spcAft>
                <a:spcPts val="0"/>
              </a:spcAft>
              <a:buClr>
                <a:schemeClr val="lt1"/>
              </a:buClr>
              <a:buSzPts val="2500"/>
              <a:buFont typeface="Calibri"/>
              <a:buChar char="•"/>
            </a:pPr>
            <a:r>
              <a:rPr lang="en-US" sz="2500">
                <a:solidFill>
                  <a:schemeClr val="lt1"/>
                </a:solidFill>
                <a:latin typeface="Calibri"/>
                <a:ea typeface="Calibri"/>
                <a:cs typeface="Calibri"/>
                <a:sym typeface="Calibri"/>
              </a:rPr>
              <a:t>One final report at the conclusion of the contracted project duration</a:t>
            </a:r>
            <a:endParaRPr sz="2500">
              <a:solidFill>
                <a:schemeClr val="lt1"/>
              </a:solidFill>
              <a:latin typeface="Calibri"/>
              <a:ea typeface="Calibri"/>
              <a:cs typeface="Calibri"/>
              <a:sym typeface="Calibri"/>
            </a:endParaRPr>
          </a:p>
          <a:p>
            <a:pPr indent="0" lvl="0" marL="228600" rtl="0" algn="l">
              <a:lnSpc>
                <a:spcPct val="90000"/>
              </a:lnSpc>
              <a:spcBef>
                <a:spcPts val="0"/>
              </a:spcBef>
              <a:spcAft>
                <a:spcPts val="0"/>
              </a:spcAft>
              <a:buNone/>
            </a:pPr>
            <a:r>
              <a:t/>
            </a:r>
            <a:endParaRPr sz="2500">
              <a:solidFill>
                <a:schemeClr val="lt1"/>
              </a:solidFill>
              <a:latin typeface="Calibri"/>
              <a:ea typeface="Calibri"/>
              <a:cs typeface="Calibri"/>
              <a:sym typeface="Calibri"/>
            </a:endParaRPr>
          </a:p>
          <a:p>
            <a:pPr indent="-273050" lvl="0" marL="228600" rtl="0" algn="l">
              <a:lnSpc>
                <a:spcPct val="90000"/>
              </a:lnSpc>
              <a:spcBef>
                <a:spcPts val="0"/>
              </a:spcBef>
              <a:spcAft>
                <a:spcPts val="0"/>
              </a:spcAft>
              <a:buClr>
                <a:schemeClr val="lt1"/>
              </a:buClr>
              <a:buSzPts val="2500"/>
              <a:buFont typeface="Calibri"/>
              <a:buChar char="•"/>
            </a:pPr>
            <a:r>
              <a:rPr b="1" lang="en-US" sz="2500">
                <a:solidFill>
                  <a:schemeClr val="lt1"/>
                </a:solidFill>
                <a:latin typeface="Calibri"/>
                <a:ea typeface="Calibri"/>
                <a:cs typeface="Calibri"/>
                <a:sym typeface="Calibri"/>
              </a:rPr>
              <a:t>Reports will include:</a:t>
            </a:r>
            <a:endParaRPr b="1" sz="2500">
              <a:solidFill>
                <a:schemeClr val="lt1"/>
              </a:solidFill>
              <a:latin typeface="Calibri"/>
              <a:ea typeface="Calibri"/>
              <a:cs typeface="Calibri"/>
              <a:sym typeface="Calibri"/>
            </a:endParaRPr>
          </a:p>
          <a:p>
            <a:pPr indent="-260350" lvl="1" marL="685800" rtl="0" algn="l">
              <a:lnSpc>
                <a:spcPct val="90000"/>
              </a:lnSpc>
              <a:spcBef>
                <a:spcPts val="500"/>
              </a:spcBef>
              <a:spcAft>
                <a:spcPts val="0"/>
              </a:spcAft>
              <a:buClr>
                <a:schemeClr val="lt1"/>
              </a:buClr>
              <a:buSzPts val="2300"/>
              <a:buFont typeface="Calibri"/>
              <a:buChar char="•"/>
            </a:pPr>
            <a:r>
              <a:rPr lang="en-US" sz="2300">
                <a:solidFill>
                  <a:schemeClr val="lt1"/>
                </a:solidFill>
                <a:latin typeface="Calibri"/>
                <a:ea typeface="Calibri"/>
                <a:cs typeface="Calibri"/>
                <a:sym typeface="Calibri"/>
              </a:rPr>
              <a:t>Documentation of expenditures</a:t>
            </a:r>
            <a:endParaRPr sz="2300">
              <a:solidFill>
                <a:schemeClr val="lt1"/>
              </a:solidFill>
              <a:latin typeface="Calibri"/>
              <a:ea typeface="Calibri"/>
              <a:cs typeface="Calibri"/>
              <a:sym typeface="Calibri"/>
            </a:endParaRPr>
          </a:p>
          <a:p>
            <a:pPr indent="-260350" lvl="1" marL="685800" rtl="0" algn="l">
              <a:lnSpc>
                <a:spcPct val="90000"/>
              </a:lnSpc>
              <a:spcBef>
                <a:spcPts val="500"/>
              </a:spcBef>
              <a:spcAft>
                <a:spcPts val="0"/>
              </a:spcAft>
              <a:buClr>
                <a:schemeClr val="lt1"/>
              </a:buClr>
              <a:buSzPts val="2300"/>
              <a:buFont typeface="Calibri"/>
              <a:buChar char="•"/>
            </a:pPr>
            <a:r>
              <a:rPr lang="en-US" sz="2300">
                <a:solidFill>
                  <a:schemeClr val="lt1"/>
                </a:solidFill>
                <a:latin typeface="Calibri"/>
                <a:ea typeface="Calibri"/>
                <a:cs typeface="Calibri"/>
                <a:sym typeface="Calibri"/>
              </a:rPr>
              <a:t>Explanation of variations from budget</a:t>
            </a:r>
            <a:endParaRPr sz="2300">
              <a:solidFill>
                <a:schemeClr val="lt1"/>
              </a:solidFill>
              <a:latin typeface="Calibri"/>
              <a:ea typeface="Calibri"/>
              <a:cs typeface="Calibri"/>
              <a:sym typeface="Calibri"/>
            </a:endParaRPr>
          </a:p>
          <a:p>
            <a:pPr indent="-260350" lvl="1" marL="685800" rtl="0" algn="l">
              <a:lnSpc>
                <a:spcPct val="90000"/>
              </a:lnSpc>
              <a:spcBef>
                <a:spcPts val="500"/>
              </a:spcBef>
              <a:spcAft>
                <a:spcPts val="0"/>
              </a:spcAft>
              <a:buClr>
                <a:schemeClr val="lt1"/>
              </a:buClr>
              <a:buSzPts val="2300"/>
              <a:buFont typeface="Calibri"/>
              <a:buChar char="•"/>
            </a:pPr>
            <a:r>
              <a:rPr lang="en-US" sz="2300">
                <a:solidFill>
                  <a:schemeClr val="lt1"/>
                </a:solidFill>
                <a:latin typeface="Calibri"/>
                <a:ea typeface="Calibri"/>
                <a:cs typeface="Calibri"/>
                <a:sym typeface="Calibri"/>
              </a:rPr>
              <a:t>Explanation of changes to the project and/or timeline</a:t>
            </a:r>
            <a:endParaRPr sz="2300">
              <a:solidFill>
                <a:schemeClr val="lt1"/>
              </a:solidFill>
              <a:latin typeface="Calibri"/>
              <a:ea typeface="Calibri"/>
              <a:cs typeface="Calibri"/>
              <a:sym typeface="Calibri"/>
            </a:endParaRPr>
          </a:p>
          <a:p>
            <a:pPr indent="-260350" lvl="1" marL="685800" rtl="0" algn="l">
              <a:lnSpc>
                <a:spcPct val="90000"/>
              </a:lnSpc>
              <a:spcBef>
                <a:spcPts val="500"/>
              </a:spcBef>
              <a:spcAft>
                <a:spcPts val="0"/>
              </a:spcAft>
              <a:buClr>
                <a:schemeClr val="lt1"/>
              </a:buClr>
              <a:buSzPts val="2300"/>
              <a:buFont typeface="Calibri"/>
              <a:buChar char="•"/>
            </a:pPr>
            <a:r>
              <a:rPr lang="en-US" sz="2300">
                <a:solidFill>
                  <a:schemeClr val="lt1"/>
                </a:solidFill>
                <a:latin typeface="Calibri"/>
                <a:ea typeface="Calibri"/>
                <a:cs typeface="Calibri"/>
                <a:sym typeface="Calibri"/>
              </a:rPr>
              <a:t>Progress &amp; plans </a:t>
            </a:r>
            <a:endParaRPr sz="2300">
              <a:solidFill>
                <a:schemeClr val="lt1"/>
              </a:solidFill>
              <a:latin typeface="Calibri"/>
              <a:ea typeface="Calibri"/>
              <a:cs typeface="Calibri"/>
              <a:sym typeface="Calibri"/>
            </a:endParaRPr>
          </a:p>
          <a:p>
            <a:pPr indent="-260350" lvl="1" marL="685800" rtl="0" algn="l">
              <a:lnSpc>
                <a:spcPct val="90000"/>
              </a:lnSpc>
              <a:spcBef>
                <a:spcPts val="500"/>
              </a:spcBef>
              <a:spcAft>
                <a:spcPts val="0"/>
              </a:spcAft>
              <a:buClr>
                <a:schemeClr val="lt1"/>
              </a:buClr>
              <a:buSzPts val="2300"/>
              <a:buFont typeface="Calibri"/>
              <a:buChar char="•"/>
            </a:pPr>
            <a:r>
              <a:rPr lang="en-US" sz="2300">
                <a:solidFill>
                  <a:schemeClr val="lt1"/>
                </a:solidFill>
                <a:latin typeface="Calibri"/>
                <a:ea typeface="Calibri"/>
                <a:cs typeface="Calibri"/>
                <a:sym typeface="Calibri"/>
              </a:rPr>
              <a:t>Challenges &amp; lessons learned</a:t>
            </a:r>
            <a:endParaRPr sz="2300">
              <a:solidFill>
                <a:schemeClr val="lt1"/>
              </a:solidFill>
              <a:latin typeface="Calibri"/>
              <a:ea typeface="Calibri"/>
              <a:cs typeface="Calibri"/>
              <a:sym typeface="Calibri"/>
            </a:endParaRPr>
          </a:p>
          <a:p>
            <a:pPr indent="-260350" lvl="1" marL="685800" rtl="0" algn="l">
              <a:lnSpc>
                <a:spcPct val="90000"/>
              </a:lnSpc>
              <a:spcBef>
                <a:spcPts val="500"/>
              </a:spcBef>
              <a:spcAft>
                <a:spcPts val="0"/>
              </a:spcAft>
              <a:buClr>
                <a:schemeClr val="lt1"/>
              </a:buClr>
              <a:buSzPts val="2300"/>
              <a:buFont typeface="Calibri"/>
              <a:buChar char="•"/>
            </a:pPr>
            <a:r>
              <a:rPr lang="en-US" sz="2300">
                <a:solidFill>
                  <a:schemeClr val="lt1"/>
                </a:solidFill>
                <a:latin typeface="Calibri"/>
                <a:ea typeface="Calibri"/>
                <a:cs typeface="Calibri"/>
                <a:sym typeface="Calibri"/>
              </a:rPr>
              <a:t>Outreach/engagement activities conducted</a:t>
            </a:r>
            <a:endParaRPr sz="2300">
              <a:solidFill>
                <a:schemeClr val="lt1"/>
              </a:solidFill>
              <a:latin typeface="Calibri"/>
              <a:ea typeface="Calibri"/>
              <a:cs typeface="Calibri"/>
              <a:sym typeface="Calibri"/>
            </a:endParaRPr>
          </a:p>
          <a:p>
            <a:pPr indent="-260350" lvl="1" marL="685800" rtl="0" algn="l">
              <a:lnSpc>
                <a:spcPct val="90000"/>
              </a:lnSpc>
              <a:spcBef>
                <a:spcPts val="500"/>
              </a:spcBef>
              <a:spcAft>
                <a:spcPts val="0"/>
              </a:spcAft>
              <a:buClr>
                <a:schemeClr val="lt1"/>
              </a:buClr>
              <a:buSzPts val="2300"/>
              <a:buFont typeface="Calibri"/>
              <a:buChar char="•"/>
            </a:pPr>
            <a:r>
              <a:rPr lang="en-US" sz="2300">
                <a:solidFill>
                  <a:schemeClr val="lt1"/>
                </a:solidFill>
                <a:latin typeface="Calibri"/>
                <a:ea typeface="Calibri"/>
                <a:cs typeface="Calibri"/>
                <a:sym typeface="Calibri"/>
              </a:rPr>
              <a:t>Project outcomes and impacts (quantitative and qualitative)</a:t>
            </a:r>
            <a:endParaRPr b="1" sz="2300">
              <a:solidFill>
                <a:schemeClr val="lt1"/>
              </a:solidFill>
              <a:latin typeface="Calibri"/>
              <a:ea typeface="Calibri"/>
              <a:cs typeface="Calibri"/>
              <a:sym typeface="Calibri"/>
            </a:endParaRPr>
          </a:p>
          <a:p>
            <a:pPr indent="0" lvl="0" marL="228600" rtl="0" algn="l">
              <a:lnSpc>
                <a:spcPct val="90000"/>
              </a:lnSpc>
              <a:spcBef>
                <a:spcPts val="1000"/>
              </a:spcBef>
              <a:spcAft>
                <a:spcPts val="0"/>
              </a:spcAft>
              <a:buNone/>
            </a:pPr>
            <a:r>
              <a:t/>
            </a:r>
            <a:endParaRPr sz="2700">
              <a:solidFill>
                <a:schemeClr val="lt1"/>
              </a:solidFill>
              <a:latin typeface="Calibri"/>
              <a:ea typeface="Calibri"/>
              <a:cs typeface="Calibri"/>
              <a:sym typeface="Calibri"/>
            </a:endParaRPr>
          </a:p>
          <a:p>
            <a:pPr indent="0" lvl="0" marL="457200" rtl="0" algn="l">
              <a:lnSpc>
                <a:spcPct val="90000"/>
              </a:lnSpc>
              <a:spcBef>
                <a:spcPts val="1000"/>
              </a:spcBef>
              <a:spcAft>
                <a:spcPts val="0"/>
              </a:spcAft>
              <a:buNone/>
            </a:pPr>
            <a:r>
              <a:t/>
            </a:r>
            <a:endParaRPr sz="3000">
              <a:solidFill>
                <a:schemeClr val="lt1"/>
              </a:solidFill>
              <a:latin typeface="Calibri"/>
              <a:ea typeface="Calibri"/>
              <a:cs typeface="Calibri"/>
              <a:sym typeface="Calibri"/>
            </a:endParaRPr>
          </a:p>
          <a:p>
            <a:pPr indent="0" lvl="0" marL="457200" rtl="0" algn="l">
              <a:spcBef>
                <a:spcPts val="0"/>
              </a:spcBef>
              <a:spcAft>
                <a:spcPts val="0"/>
              </a:spcAft>
              <a:buNone/>
            </a:pPr>
            <a:r>
              <a:t/>
            </a:r>
            <a:endParaRPr sz="3600">
              <a:solidFill>
                <a:schemeClr val="lt1"/>
              </a:solidFill>
              <a:latin typeface="Calibri"/>
              <a:ea typeface="Calibri"/>
              <a:cs typeface="Calibri"/>
              <a:sym typeface="Calibri"/>
            </a:endParaRPr>
          </a:p>
          <a:p>
            <a:pPr indent="0" lvl="0" marL="0" rtl="0" algn="l">
              <a:spcBef>
                <a:spcPts val="0"/>
              </a:spcBef>
              <a:spcAft>
                <a:spcPts val="0"/>
              </a:spcAft>
              <a:buNone/>
            </a:pPr>
            <a:r>
              <a:t/>
            </a:r>
            <a:endParaRPr sz="3600">
              <a:solidFill>
                <a:schemeClr val="lt1"/>
              </a:solidFill>
              <a:latin typeface="Calibri"/>
              <a:ea typeface="Calibri"/>
              <a:cs typeface="Calibri"/>
              <a:sym typeface="Calibri"/>
            </a:endParaRPr>
          </a:p>
          <a:p>
            <a:pPr indent="0" lvl="0" marL="0" rtl="0" algn="l">
              <a:spcBef>
                <a:spcPts val="0"/>
              </a:spcBef>
              <a:spcAft>
                <a:spcPts val="0"/>
              </a:spcAft>
              <a:buNone/>
            </a:pPr>
            <a:r>
              <a:t/>
            </a:r>
            <a:endParaRPr sz="3600">
              <a:solidFill>
                <a:schemeClr val="lt1"/>
              </a:solidFill>
              <a:latin typeface="Calibri"/>
              <a:ea typeface="Calibri"/>
              <a:cs typeface="Calibri"/>
              <a:sym typeface="Calibri"/>
            </a:endParaRPr>
          </a:p>
        </p:txBody>
      </p:sp>
      <p:sp>
        <p:nvSpPr>
          <p:cNvPr id="255" name="Google Shape;255;g2ab534e19fd_0_73"/>
          <p:cNvSpPr/>
          <p:nvPr/>
        </p:nvSpPr>
        <p:spPr>
          <a:xfrm>
            <a:off x="125" y="413600"/>
            <a:ext cx="12192000" cy="1196400"/>
          </a:xfrm>
          <a:prstGeom prst="rect">
            <a:avLst/>
          </a:prstGeom>
          <a:solidFill>
            <a:srgbClr val="609B5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6" name="Google Shape;256;g2ab534e19fd_0_73"/>
          <p:cNvSpPr txBox="1"/>
          <p:nvPr/>
        </p:nvSpPr>
        <p:spPr>
          <a:xfrm>
            <a:off x="789025" y="599450"/>
            <a:ext cx="10299900" cy="8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400">
                <a:solidFill>
                  <a:schemeClr val="lt1"/>
                </a:solidFill>
                <a:latin typeface="Calibri"/>
                <a:ea typeface="Calibri"/>
                <a:cs typeface="Calibri"/>
                <a:sym typeface="Calibri"/>
              </a:rPr>
              <a:t>Reporting</a:t>
            </a:r>
            <a:endParaRPr b="1" sz="4400">
              <a:solidFill>
                <a:schemeClr val="lt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endParaRPr>
          </a:p>
        </p:txBody>
      </p:sp>
      <p:pic>
        <p:nvPicPr>
          <p:cNvPr id="257" name="Google Shape;257;g2ab534e19fd_0_73"/>
          <p:cNvPicPr preferRelativeResize="0"/>
          <p:nvPr/>
        </p:nvPicPr>
        <p:blipFill rotWithShape="1">
          <a:blip r:embed="rId3">
            <a:alphaModFix/>
          </a:blip>
          <a:srcRect b="0" l="0" r="0" t="0"/>
          <a:stretch/>
        </p:blipFill>
        <p:spPr>
          <a:xfrm>
            <a:off x="4801150" y="6210850"/>
            <a:ext cx="2911926" cy="5241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5632"/>
        </a:solidFill>
      </p:bgPr>
    </p:bg>
    <p:spTree>
      <p:nvGrpSpPr>
        <p:cNvPr id="261" name="Shape 261"/>
        <p:cNvGrpSpPr/>
        <p:nvPr/>
      </p:nvGrpSpPr>
      <p:grpSpPr>
        <a:xfrm>
          <a:off x="0" y="0"/>
          <a:ext cx="0" cy="0"/>
          <a:chOff x="0" y="0"/>
          <a:chExt cx="0" cy="0"/>
        </a:xfrm>
      </p:grpSpPr>
      <p:sp>
        <p:nvSpPr>
          <p:cNvPr id="262" name="Google Shape;262;g2ab534e19fd_0_106"/>
          <p:cNvSpPr txBox="1"/>
          <p:nvPr/>
        </p:nvSpPr>
        <p:spPr>
          <a:xfrm>
            <a:off x="638125" y="1609775"/>
            <a:ext cx="10915800" cy="43419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Clr>
                <a:schemeClr val="lt1"/>
              </a:buClr>
              <a:buSzPts val="2200"/>
              <a:buFont typeface="Calibri"/>
              <a:buChar char="●"/>
            </a:pPr>
            <a:r>
              <a:rPr lang="en-US" sz="3000">
                <a:solidFill>
                  <a:schemeClr val="lt1"/>
                </a:solidFill>
                <a:latin typeface="Calibri"/>
                <a:ea typeface="Calibri"/>
                <a:cs typeface="Calibri"/>
                <a:sym typeface="Calibri"/>
              </a:rPr>
              <a:t>Climate smart land stewardship can be implemented on many land types</a:t>
            </a:r>
            <a:endParaRPr sz="3000">
              <a:solidFill>
                <a:schemeClr val="lt1"/>
              </a:solidFill>
              <a:latin typeface="Calibri"/>
              <a:ea typeface="Calibri"/>
              <a:cs typeface="Calibri"/>
              <a:sym typeface="Calibri"/>
            </a:endParaRPr>
          </a:p>
          <a:p>
            <a:pPr indent="-292100" lvl="1" marL="914400" rtl="0" algn="l">
              <a:spcBef>
                <a:spcPts val="0"/>
              </a:spcBef>
              <a:spcAft>
                <a:spcPts val="0"/>
              </a:spcAft>
              <a:buClr>
                <a:schemeClr val="lt1"/>
              </a:buClr>
              <a:buSzPts val="1000"/>
              <a:buFont typeface="Calibri"/>
              <a:buChar char="○"/>
            </a:pPr>
            <a:r>
              <a:rPr lang="en-US" sz="2400">
                <a:solidFill>
                  <a:schemeClr val="lt1"/>
                </a:solidFill>
                <a:latin typeface="Calibri"/>
                <a:ea typeface="Calibri"/>
                <a:cs typeface="Calibri"/>
                <a:sym typeface="Calibri"/>
              </a:rPr>
              <a:t>Forests</a:t>
            </a:r>
            <a:endParaRPr sz="2400">
              <a:solidFill>
                <a:schemeClr val="lt1"/>
              </a:solidFill>
              <a:latin typeface="Calibri"/>
              <a:ea typeface="Calibri"/>
              <a:cs typeface="Calibri"/>
              <a:sym typeface="Calibri"/>
            </a:endParaRPr>
          </a:p>
          <a:p>
            <a:pPr indent="-292100" lvl="1" marL="914400" rtl="0" algn="l">
              <a:spcBef>
                <a:spcPts val="0"/>
              </a:spcBef>
              <a:spcAft>
                <a:spcPts val="0"/>
              </a:spcAft>
              <a:buClr>
                <a:schemeClr val="lt1"/>
              </a:buClr>
              <a:buSzPts val="1000"/>
              <a:buFont typeface="Calibri"/>
              <a:buChar char="○"/>
            </a:pPr>
            <a:r>
              <a:rPr lang="en-US" sz="2400">
                <a:solidFill>
                  <a:schemeClr val="lt1"/>
                </a:solidFill>
                <a:latin typeface="Calibri"/>
                <a:ea typeface="Calibri"/>
                <a:cs typeface="Calibri"/>
                <a:sym typeface="Calibri"/>
              </a:rPr>
              <a:t>Meadows &amp; grasslands</a:t>
            </a:r>
            <a:endParaRPr sz="2400">
              <a:solidFill>
                <a:schemeClr val="lt1"/>
              </a:solidFill>
              <a:latin typeface="Calibri"/>
              <a:ea typeface="Calibri"/>
              <a:cs typeface="Calibri"/>
              <a:sym typeface="Calibri"/>
            </a:endParaRPr>
          </a:p>
          <a:p>
            <a:pPr indent="-292100" lvl="1" marL="914400" rtl="0" algn="l">
              <a:spcBef>
                <a:spcPts val="0"/>
              </a:spcBef>
              <a:spcAft>
                <a:spcPts val="0"/>
              </a:spcAft>
              <a:buClr>
                <a:schemeClr val="lt1"/>
              </a:buClr>
              <a:buSzPts val="1000"/>
              <a:buFont typeface="Calibri"/>
              <a:buChar char="○"/>
            </a:pPr>
            <a:r>
              <a:rPr lang="en-US" sz="2400">
                <a:solidFill>
                  <a:schemeClr val="lt1"/>
                </a:solidFill>
                <a:latin typeface="Calibri"/>
                <a:ea typeface="Calibri"/>
                <a:cs typeface="Calibri"/>
                <a:sym typeface="Calibri"/>
              </a:rPr>
              <a:t>Agricultural lands</a:t>
            </a:r>
            <a:endParaRPr sz="2400">
              <a:solidFill>
                <a:schemeClr val="lt1"/>
              </a:solidFill>
              <a:latin typeface="Calibri"/>
              <a:ea typeface="Calibri"/>
              <a:cs typeface="Calibri"/>
              <a:sym typeface="Calibri"/>
            </a:endParaRPr>
          </a:p>
          <a:p>
            <a:pPr indent="-292100" lvl="1" marL="914400" rtl="0" algn="l">
              <a:spcBef>
                <a:spcPts val="0"/>
              </a:spcBef>
              <a:spcAft>
                <a:spcPts val="0"/>
              </a:spcAft>
              <a:buClr>
                <a:schemeClr val="lt1"/>
              </a:buClr>
              <a:buSzPts val="1000"/>
              <a:buFont typeface="Calibri"/>
              <a:buChar char="○"/>
            </a:pPr>
            <a:r>
              <a:rPr lang="en-US" sz="2400">
                <a:solidFill>
                  <a:schemeClr val="lt1"/>
                </a:solidFill>
                <a:latin typeface="Calibri"/>
                <a:ea typeface="Calibri"/>
                <a:cs typeface="Calibri"/>
                <a:sym typeface="Calibri"/>
              </a:rPr>
              <a:t>Rivers, streams &amp; wetlands</a:t>
            </a:r>
            <a:endParaRPr sz="2400">
              <a:solidFill>
                <a:schemeClr val="lt1"/>
              </a:solidFill>
              <a:latin typeface="Calibri"/>
              <a:ea typeface="Calibri"/>
              <a:cs typeface="Calibri"/>
              <a:sym typeface="Calibri"/>
            </a:endParaRPr>
          </a:p>
          <a:p>
            <a:pPr indent="-292100" lvl="1" marL="914400" rtl="0" algn="l">
              <a:spcBef>
                <a:spcPts val="0"/>
              </a:spcBef>
              <a:spcAft>
                <a:spcPts val="0"/>
              </a:spcAft>
              <a:buClr>
                <a:schemeClr val="lt1"/>
              </a:buClr>
              <a:buSzPts val="1000"/>
              <a:buFont typeface="Calibri"/>
              <a:buChar char="○"/>
            </a:pPr>
            <a:r>
              <a:rPr lang="en-US" sz="2400">
                <a:solidFill>
                  <a:schemeClr val="lt1"/>
                </a:solidFill>
                <a:latin typeface="Calibri"/>
                <a:ea typeface="Calibri"/>
                <a:cs typeface="Calibri"/>
                <a:sym typeface="Calibri"/>
              </a:rPr>
              <a:t>Parks &amp; recreation areas</a:t>
            </a:r>
            <a:endParaRPr sz="2400">
              <a:solidFill>
                <a:schemeClr val="lt1"/>
              </a:solidFill>
              <a:latin typeface="Calibri"/>
              <a:ea typeface="Calibri"/>
              <a:cs typeface="Calibri"/>
              <a:sym typeface="Calibri"/>
            </a:endParaRPr>
          </a:p>
          <a:p>
            <a:pPr indent="-292100" lvl="1" marL="914400" rtl="0" algn="l">
              <a:spcBef>
                <a:spcPts val="0"/>
              </a:spcBef>
              <a:spcAft>
                <a:spcPts val="0"/>
              </a:spcAft>
              <a:buClr>
                <a:schemeClr val="lt1"/>
              </a:buClr>
              <a:buSzPts val="1000"/>
              <a:buFont typeface="Calibri"/>
              <a:buChar char="○"/>
            </a:pPr>
            <a:r>
              <a:rPr lang="en-US" sz="2400">
                <a:solidFill>
                  <a:schemeClr val="lt1"/>
                </a:solidFill>
                <a:latin typeface="Calibri"/>
                <a:ea typeface="Calibri"/>
                <a:cs typeface="Calibri"/>
                <a:sym typeface="Calibri"/>
              </a:rPr>
              <a:t>Urban greenspaces</a:t>
            </a:r>
            <a:endParaRPr sz="2400">
              <a:solidFill>
                <a:schemeClr val="lt1"/>
              </a:solidFill>
              <a:latin typeface="Calibri"/>
              <a:ea typeface="Calibri"/>
              <a:cs typeface="Calibri"/>
              <a:sym typeface="Calibri"/>
            </a:endParaRPr>
          </a:p>
          <a:p>
            <a:pPr indent="0" lvl="0" marL="914400" rtl="0" algn="l">
              <a:spcBef>
                <a:spcPts val="0"/>
              </a:spcBef>
              <a:spcAft>
                <a:spcPts val="0"/>
              </a:spcAft>
              <a:buNone/>
            </a:pPr>
            <a:r>
              <a:t/>
            </a:r>
            <a:endParaRPr sz="1200">
              <a:solidFill>
                <a:schemeClr val="lt1"/>
              </a:solidFill>
              <a:latin typeface="Calibri"/>
              <a:ea typeface="Calibri"/>
              <a:cs typeface="Calibri"/>
              <a:sym typeface="Calibri"/>
            </a:endParaRPr>
          </a:p>
          <a:p>
            <a:pPr indent="-330200" lvl="0" marL="457200" rtl="0" algn="l">
              <a:spcBef>
                <a:spcPts val="0"/>
              </a:spcBef>
              <a:spcAft>
                <a:spcPts val="0"/>
              </a:spcAft>
              <a:buClr>
                <a:schemeClr val="lt1"/>
              </a:buClr>
              <a:buSzPts val="1600"/>
              <a:buFont typeface="Calibri"/>
              <a:buChar char="●"/>
            </a:pPr>
            <a:r>
              <a:rPr lang="en-US" sz="3000">
                <a:solidFill>
                  <a:schemeClr val="lt1"/>
                </a:solidFill>
                <a:latin typeface="Calibri"/>
                <a:ea typeface="Calibri"/>
                <a:cs typeface="Calibri"/>
                <a:sym typeface="Calibri"/>
              </a:rPr>
              <a:t>See </a:t>
            </a:r>
            <a:r>
              <a:rPr lang="en-US" sz="3000">
                <a:solidFill>
                  <a:schemeClr val="lt1"/>
                </a:solidFill>
                <a:latin typeface="Calibri"/>
                <a:ea typeface="Calibri"/>
                <a:cs typeface="Calibri"/>
                <a:sym typeface="Calibri"/>
              </a:rPr>
              <a:t>Natural Resources Conservation Service (NRCS) list of </a:t>
            </a:r>
            <a:r>
              <a:rPr lang="en-US" sz="3000" u="sng">
                <a:solidFill>
                  <a:schemeClr val="lt1"/>
                </a:solidFill>
                <a:latin typeface="Calibri"/>
                <a:ea typeface="Calibri"/>
                <a:cs typeface="Calibri"/>
                <a:sym typeface="Calibri"/>
                <a:hlinkClick r:id="rId3">
                  <a:extLst>
                    <a:ext uri="{A12FA001-AC4F-418D-AE19-62706E023703}">
                      <ahyp:hlinkClr val="tx"/>
                    </a:ext>
                  </a:extLst>
                </a:hlinkClick>
              </a:rPr>
              <a:t>Climate Smart Mitigation Activities</a:t>
            </a:r>
            <a:endParaRPr sz="3000">
              <a:solidFill>
                <a:schemeClr val="lt1"/>
              </a:solidFill>
              <a:latin typeface="Calibri"/>
              <a:ea typeface="Calibri"/>
              <a:cs typeface="Calibri"/>
              <a:sym typeface="Calibri"/>
            </a:endParaRPr>
          </a:p>
          <a:p>
            <a:pPr indent="0" lvl="0" marL="0" rtl="0" algn="l">
              <a:spcBef>
                <a:spcPts val="0"/>
              </a:spcBef>
              <a:spcAft>
                <a:spcPts val="0"/>
              </a:spcAft>
              <a:buNone/>
            </a:pPr>
            <a:r>
              <a:t/>
            </a:r>
            <a:endParaRPr sz="2400">
              <a:solidFill>
                <a:schemeClr val="lt1"/>
              </a:solidFill>
              <a:latin typeface="Calibri"/>
              <a:ea typeface="Calibri"/>
              <a:cs typeface="Calibri"/>
              <a:sym typeface="Calibri"/>
            </a:endParaRPr>
          </a:p>
        </p:txBody>
      </p:sp>
      <p:sp>
        <p:nvSpPr>
          <p:cNvPr id="263" name="Google Shape;263;g2ab534e19fd_0_106"/>
          <p:cNvSpPr/>
          <p:nvPr/>
        </p:nvSpPr>
        <p:spPr>
          <a:xfrm>
            <a:off x="125" y="413600"/>
            <a:ext cx="12192000" cy="1196400"/>
          </a:xfrm>
          <a:prstGeom prst="rect">
            <a:avLst/>
          </a:prstGeom>
          <a:solidFill>
            <a:srgbClr val="609B5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4" name="Google Shape;264;g2ab534e19fd_0_106"/>
          <p:cNvSpPr txBox="1"/>
          <p:nvPr/>
        </p:nvSpPr>
        <p:spPr>
          <a:xfrm>
            <a:off x="789025" y="599450"/>
            <a:ext cx="10299900" cy="8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400">
                <a:solidFill>
                  <a:schemeClr val="lt1"/>
                </a:solidFill>
                <a:latin typeface="Calibri"/>
                <a:ea typeface="Calibri"/>
                <a:cs typeface="Calibri"/>
                <a:sym typeface="Calibri"/>
              </a:rPr>
              <a:t>Sample Projects</a:t>
            </a:r>
            <a:endParaRPr b="1" sz="4400">
              <a:solidFill>
                <a:schemeClr val="lt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endParaRPr>
          </a:p>
        </p:txBody>
      </p:sp>
      <p:pic>
        <p:nvPicPr>
          <p:cNvPr id="265" name="Google Shape;265;g2ab534e19fd_0_106"/>
          <p:cNvPicPr preferRelativeResize="0"/>
          <p:nvPr/>
        </p:nvPicPr>
        <p:blipFill rotWithShape="1">
          <a:blip r:embed="rId4">
            <a:alphaModFix/>
          </a:blip>
          <a:srcRect b="0" l="0" r="0" t="0"/>
          <a:stretch/>
        </p:blipFill>
        <p:spPr>
          <a:xfrm>
            <a:off x="4801150" y="6210850"/>
            <a:ext cx="2911926" cy="5241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5632"/>
        </a:solidFill>
      </p:bgPr>
    </p:bg>
    <p:spTree>
      <p:nvGrpSpPr>
        <p:cNvPr id="269" name="Shape 269"/>
        <p:cNvGrpSpPr/>
        <p:nvPr/>
      </p:nvGrpSpPr>
      <p:grpSpPr>
        <a:xfrm>
          <a:off x="0" y="0"/>
          <a:ext cx="0" cy="0"/>
          <a:chOff x="0" y="0"/>
          <a:chExt cx="0" cy="0"/>
        </a:xfrm>
      </p:grpSpPr>
      <p:sp>
        <p:nvSpPr>
          <p:cNvPr id="270" name="Google Shape;270;g2aba7b31f7c_0_1"/>
          <p:cNvSpPr txBox="1"/>
          <p:nvPr/>
        </p:nvSpPr>
        <p:spPr>
          <a:xfrm>
            <a:off x="638125" y="1812750"/>
            <a:ext cx="10915800" cy="446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2800">
                <a:solidFill>
                  <a:schemeClr val="lt1"/>
                </a:solidFill>
                <a:latin typeface="Calibri"/>
                <a:ea typeface="Calibri"/>
                <a:cs typeface="Calibri"/>
                <a:sym typeface="Calibri"/>
              </a:rPr>
              <a:t>Save Our Forests Land Trust owns an 50-acre parcel that is currently forested with mixed hardwoods. The </a:t>
            </a:r>
            <a:r>
              <a:rPr i="1" lang="en-US" sz="2800">
                <a:solidFill>
                  <a:schemeClr val="lt1"/>
                </a:solidFill>
                <a:latin typeface="Calibri"/>
                <a:ea typeface="Calibri"/>
                <a:cs typeface="Calibri"/>
                <a:sym typeface="Calibri"/>
              </a:rPr>
              <a:t>forest is mostly mature, single-age trees with poor regeneration. It suffers from heavy deer browse and invasive understory species. Save Our Forests has worked with a certified forester to complete a forest management plan that will increase regeneration and increase the structural and species diversity of the forest. They apply for funding to implement this plan, which will take several years and will include selective tree cutting, invasive species removal, deer exclusion, tree and shrub planting and monitoring.   </a:t>
            </a:r>
            <a:r>
              <a:rPr i="1" lang="en-US" sz="3000">
                <a:solidFill>
                  <a:schemeClr val="lt1"/>
                </a:solidFill>
                <a:latin typeface="Calibri"/>
                <a:ea typeface="Calibri"/>
                <a:cs typeface="Calibri"/>
                <a:sym typeface="Calibri"/>
              </a:rPr>
              <a:t> </a:t>
            </a:r>
            <a:endParaRPr i="1" sz="3000">
              <a:solidFill>
                <a:schemeClr val="lt1"/>
              </a:solidFill>
              <a:latin typeface="Calibri"/>
              <a:ea typeface="Calibri"/>
              <a:cs typeface="Calibri"/>
              <a:sym typeface="Calibri"/>
            </a:endParaRPr>
          </a:p>
          <a:p>
            <a:pPr indent="0" lvl="0" marL="0" rtl="0" algn="l">
              <a:spcBef>
                <a:spcPts val="0"/>
              </a:spcBef>
              <a:spcAft>
                <a:spcPts val="0"/>
              </a:spcAft>
              <a:buNone/>
            </a:pPr>
            <a:r>
              <a:t/>
            </a:r>
            <a:endParaRPr i="1" sz="3000">
              <a:solidFill>
                <a:schemeClr val="lt1"/>
              </a:solidFill>
              <a:latin typeface="Calibri"/>
              <a:ea typeface="Calibri"/>
              <a:cs typeface="Calibri"/>
              <a:sym typeface="Calibri"/>
            </a:endParaRPr>
          </a:p>
          <a:p>
            <a:pPr indent="0" lvl="0" marL="0" rtl="0" algn="l">
              <a:spcBef>
                <a:spcPts val="0"/>
              </a:spcBef>
              <a:spcAft>
                <a:spcPts val="0"/>
              </a:spcAft>
              <a:buNone/>
            </a:pPr>
            <a:r>
              <a:t/>
            </a:r>
            <a:endParaRPr sz="2400">
              <a:solidFill>
                <a:schemeClr val="lt1"/>
              </a:solidFill>
              <a:latin typeface="Calibri"/>
              <a:ea typeface="Calibri"/>
              <a:cs typeface="Calibri"/>
              <a:sym typeface="Calibri"/>
            </a:endParaRPr>
          </a:p>
        </p:txBody>
      </p:sp>
      <p:sp>
        <p:nvSpPr>
          <p:cNvPr id="271" name="Google Shape;271;g2aba7b31f7c_0_1"/>
          <p:cNvSpPr/>
          <p:nvPr/>
        </p:nvSpPr>
        <p:spPr>
          <a:xfrm>
            <a:off x="125" y="413600"/>
            <a:ext cx="12192000" cy="1196400"/>
          </a:xfrm>
          <a:prstGeom prst="rect">
            <a:avLst/>
          </a:prstGeom>
          <a:solidFill>
            <a:srgbClr val="609B5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2" name="Google Shape;272;g2aba7b31f7c_0_1"/>
          <p:cNvSpPr txBox="1"/>
          <p:nvPr/>
        </p:nvSpPr>
        <p:spPr>
          <a:xfrm>
            <a:off x="789025" y="599450"/>
            <a:ext cx="10299900" cy="8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400">
                <a:solidFill>
                  <a:schemeClr val="lt1"/>
                </a:solidFill>
                <a:latin typeface="Calibri"/>
                <a:ea typeface="Calibri"/>
                <a:cs typeface="Calibri"/>
                <a:sym typeface="Calibri"/>
              </a:rPr>
              <a:t>Sample Project - Forest Management</a:t>
            </a:r>
            <a:endParaRPr b="1" sz="4400">
              <a:solidFill>
                <a:schemeClr val="lt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endParaRPr>
          </a:p>
        </p:txBody>
      </p:sp>
      <p:pic>
        <p:nvPicPr>
          <p:cNvPr id="273" name="Google Shape;273;g2aba7b31f7c_0_1"/>
          <p:cNvPicPr preferRelativeResize="0"/>
          <p:nvPr/>
        </p:nvPicPr>
        <p:blipFill rotWithShape="1">
          <a:blip r:embed="rId3">
            <a:alphaModFix/>
          </a:blip>
          <a:srcRect b="0" l="0" r="0" t="0"/>
          <a:stretch/>
        </p:blipFill>
        <p:spPr>
          <a:xfrm>
            <a:off x="4801150" y="6210850"/>
            <a:ext cx="2911926" cy="5241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5632"/>
        </a:solidFill>
      </p:bgPr>
    </p:bg>
    <p:spTree>
      <p:nvGrpSpPr>
        <p:cNvPr id="277" name="Shape 277"/>
        <p:cNvGrpSpPr/>
        <p:nvPr/>
      </p:nvGrpSpPr>
      <p:grpSpPr>
        <a:xfrm>
          <a:off x="0" y="0"/>
          <a:ext cx="0" cy="0"/>
          <a:chOff x="0" y="0"/>
          <a:chExt cx="0" cy="0"/>
        </a:xfrm>
      </p:grpSpPr>
      <p:sp>
        <p:nvSpPr>
          <p:cNvPr id="278" name="Google Shape;278;g2aba7b31f7c_0_8"/>
          <p:cNvSpPr txBox="1"/>
          <p:nvPr/>
        </p:nvSpPr>
        <p:spPr>
          <a:xfrm>
            <a:off x="638125" y="2009225"/>
            <a:ext cx="10915800" cy="372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2900">
                <a:solidFill>
                  <a:schemeClr val="lt1"/>
                </a:solidFill>
                <a:latin typeface="Calibri"/>
                <a:ea typeface="Calibri"/>
                <a:cs typeface="Calibri"/>
                <a:sym typeface="Calibri"/>
              </a:rPr>
              <a:t>We Love Bees Land Trust owns a 3-acre non-wooded parcel that is currently degraded by herbaceous and woody invasive species. They worked with a restoration ecologist to complete a plan to restore this site for pollinator habitat. They apply for funding to implement this plan, which will take two years and will include site preparation, meadow establishment and meadow maintenance. </a:t>
            </a:r>
            <a:endParaRPr i="1" sz="2900">
              <a:solidFill>
                <a:schemeClr val="lt1"/>
              </a:solidFill>
              <a:latin typeface="Calibri"/>
              <a:ea typeface="Calibri"/>
              <a:cs typeface="Calibri"/>
              <a:sym typeface="Calibri"/>
            </a:endParaRPr>
          </a:p>
          <a:p>
            <a:pPr indent="0" lvl="0" marL="0" rtl="0" algn="l">
              <a:spcBef>
                <a:spcPts val="0"/>
              </a:spcBef>
              <a:spcAft>
                <a:spcPts val="0"/>
              </a:spcAft>
              <a:buNone/>
            </a:pPr>
            <a:r>
              <a:t/>
            </a:r>
            <a:endParaRPr sz="3000">
              <a:solidFill>
                <a:schemeClr val="lt1"/>
              </a:solidFill>
              <a:latin typeface="Calibri"/>
              <a:ea typeface="Calibri"/>
              <a:cs typeface="Calibri"/>
              <a:sym typeface="Calibri"/>
            </a:endParaRPr>
          </a:p>
          <a:p>
            <a:pPr indent="0" lvl="0" marL="0" rtl="0" algn="l">
              <a:spcBef>
                <a:spcPts val="0"/>
              </a:spcBef>
              <a:spcAft>
                <a:spcPts val="0"/>
              </a:spcAft>
              <a:buNone/>
            </a:pPr>
            <a:r>
              <a:t/>
            </a:r>
            <a:endParaRPr sz="2400">
              <a:solidFill>
                <a:schemeClr val="lt1"/>
              </a:solidFill>
              <a:latin typeface="Calibri"/>
              <a:ea typeface="Calibri"/>
              <a:cs typeface="Calibri"/>
              <a:sym typeface="Calibri"/>
            </a:endParaRPr>
          </a:p>
        </p:txBody>
      </p:sp>
      <p:sp>
        <p:nvSpPr>
          <p:cNvPr id="279" name="Google Shape;279;g2aba7b31f7c_0_8"/>
          <p:cNvSpPr/>
          <p:nvPr/>
        </p:nvSpPr>
        <p:spPr>
          <a:xfrm>
            <a:off x="125" y="413600"/>
            <a:ext cx="12192000" cy="1196400"/>
          </a:xfrm>
          <a:prstGeom prst="rect">
            <a:avLst/>
          </a:prstGeom>
          <a:solidFill>
            <a:srgbClr val="609B5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0" name="Google Shape;280;g2aba7b31f7c_0_8"/>
          <p:cNvSpPr txBox="1"/>
          <p:nvPr/>
        </p:nvSpPr>
        <p:spPr>
          <a:xfrm>
            <a:off x="789025" y="599450"/>
            <a:ext cx="10299900" cy="8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400">
                <a:solidFill>
                  <a:schemeClr val="lt1"/>
                </a:solidFill>
                <a:latin typeface="Calibri"/>
                <a:ea typeface="Calibri"/>
                <a:cs typeface="Calibri"/>
                <a:sym typeface="Calibri"/>
              </a:rPr>
              <a:t>Sample Project - Pollinator Meadow</a:t>
            </a:r>
            <a:endParaRPr b="1" sz="4400">
              <a:solidFill>
                <a:schemeClr val="lt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endParaRPr>
          </a:p>
        </p:txBody>
      </p:sp>
      <p:pic>
        <p:nvPicPr>
          <p:cNvPr id="281" name="Google Shape;281;g2aba7b31f7c_0_8"/>
          <p:cNvPicPr preferRelativeResize="0"/>
          <p:nvPr/>
        </p:nvPicPr>
        <p:blipFill rotWithShape="1">
          <a:blip r:embed="rId3">
            <a:alphaModFix/>
          </a:blip>
          <a:srcRect b="0" l="0" r="0" t="0"/>
          <a:stretch/>
        </p:blipFill>
        <p:spPr>
          <a:xfrm>
            <a:off x="4801150" y="6210850"/>
            <a:ext cx="2911926" cy="5241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5632"/>
        </a:solidFill>
      </p:bgPr>
    </p:bg>
    <p:spTree>
      <p:nvGrpSpPr>
        <p:cNvPr id="285" name="Shape 285"/>
        <p:cNvGrpSpPr/>
        <p:nvPr/>
      </p:nvGrpSpPr>
      <p:grpSpPr>
        <a:xfrm>
          <a:off x="0" y="0"/>
          <a:ext cx="0" cy="0"/>
          <a:chOff x="0" y="0"/>
          <a:chExt cx="0" cy="0"/>
        </a:xfrm>
      </p:grpSpPr>
      <p:sp>
        <p:nvSpPr>
          <p:cNvPr id="286" name="Google Shape;286;g2aba7b31f7c_0_15"/>
          <p:cNvSpPr txBox="1"/>
          <p:nvPr/>
        </p:nvSpPr>
        <p:spPr>
          <a:xfrm>
            <a:off x="638125" y="1903300"/>
            <a:ext cx="10915800" cy="38328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i="1" lang="en-US" sz="2700">
                <a:solidFill>
                  <a:schemeClr val="lt1"/>
                </a:solidFill>
                <a:latin typeface="Calibri"/>
                <a:ea typeface="Calibri"/>
                <a:cs typeface="Calibri"/>
                <a:sym typeface="Calibri"/>
              </a:rPr>
              <a:t>Preserve Our Places Land Trust recently acquired a 20-acre parcel that includes forest, stream, wetland and some open field areas. The parcel has not been actively managed in many years and most of the habitat has been </a:t>
            </a:r>
            <a:r>
              <a:rPr i="1" lang="en-US" sz="2700">
                <a:solidFill>
                  <a:schemeClr val="lt1"/>
                </a:solidFill>
                <a:latin typeface="Calibri"/>
                <a:ea typeface="Calibri"/>
                <a:cs typeface="Calibri"/>
                <a:sym typeface="Calibri"/>
              </a:rPr>
              <a:t>impacted by deer browse, invasive species, extreme weather and human use.</a:t>
            </a:r>
            <a:r>
              <a:rPr i="1" lang="en-US" sz="2700">
                <a:solidFill>
                  <a:schemeClr val="lt1"/>
                </a:solidFill>
                <a:latin typeface="Calibri"/>
                <a:ea typeface="Calibri"/>
                <a:cs typeface="Calibri"/>
                <a:sym typeface="Calibri"/>
              </a:rPr>
              <a:t> Preserve Our Places does not typically engage in active management, but they are interested in using climate smart stewardship practices to enhance this property. They apply for a planning grant to inform their next steps. Funding will support working with a consultant to develop a management plan that aligns with their goals. </a:t>
            </a:r>
            <a:endParaRPr i="1" sz="2700">
              <a:solidFill>
                <a:schemeClr val="lt1"/>
              </a:solidFill>
              <a:latin typeface="Calibri"/>
              <a:ea typeface="Calibri"/>
              <a:cs typeface="Calibri"/>
              <a:sym typeface="Calibri"/>
            </a:endParaRPr>
          </a:p>
          <a:p>
            <a:pPr indent="0" lvl="0" marL="0" rtl="0" algn="l">
              <a:spcBef>
                <a:spcPts val="0"/>
              </a:spcBef>
              <a:spcAft>
                <a:spcPts val="0"/>
              </a:spcAft>
              <a:buNone/>
            </a:pPr>
            <a:r>
              <a:t/>
            </a:r>
            <a:endParaRPr sz="3000">
              <a:solidFill>
                <a:schemeClr val="lt1"/>
              </a:solidFill>
              <a:latin typeface="Calibri"/>
              <a:ea typeface="Calibri"/>
              <a:cs typeface="Calibri"/>
              <a:sym typeface="Calibri"/>
            </a:endParaRPr>
          </a:p>
          <a:p>
            <a:pPr indent="0" lvl="0" marL="0" rtl="0" algn="l">
              <a:spcBef>
                <a:spcPts val="0"/>
              </a:spcBef>
              <a:spcAft>
                <a:spcPts val="0"/>
              </a:spcAft>
              <a:buNone/>
            </a:pPr>
            <a:r>
              <a:t/>
            </a:r>
            <a:endParaRPr sz="2400">
              <a:solidFill>
                <a:schemeClr val="lt1"/>
              </a:solidFill>
              <a:latin typeface="Calibri"/>
              <a:ea typeface="Calibri"/>
              <a:cs typeface="Calibri"/>
              <a:sym typeface="Calibri"/>
            </a:endParaRPr>
          </a:p>
        </p:txBody>
      </p:sp>
      <p:sp>
        <p:nvSpPr>
          <p:cNvPr id="287" name="Google Shape;287;g2aba7b31f7c_0_15"/>
          <p:cNvSpPr/>
          <p:nvPr/>
        </p:nvSpPr>
        <p:spPr>
          <a:xfrm>
            <a:off x="125" y="413600"/>
            <a:ext cx="12192000" cy="1196400"/>
          </a:xfrm>
          <a:prstGeom prst="rect">
            <a:avLst/>
          </a:prstGeom>
          <a:solidFill>
            <a:srgbClr val="609B5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8" name="Google Shape;288;g2aba7b31f7c_0_15"/>
          <p:cNvSpPr txBox="1"/>
          <p:nvPr/>
        </p:nvSpPr>
        <p:spPr>
          <a:xfrm>
            <a:off x="789025" y="599450"/>
            <a:ext cx="10299900" cy="8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400">
                <a:solidFill>
                  <a:schemeClr val="lt1"/>
                </a:solidFill>
                <a:latin typeface="Calibri"/>
                <a:ea typeface="Calibri"/>
                <a:cs typeface="Calibri"/>
                <a:sym typeface="Calibri"/>
              </a:rPr>
              <a:t>Sample Project - Planning</a:t>
            </a:r>
            <a:endParaRPr b="1" sz="4400">
              <a:solidFill>
                <a:schemeClr val="lt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endParaRPr>
          </a:p>
        </p:txBody>
      </p:sp>
      <p:pic>
        <p:nvPicPr>
          <p:cNvPr id="289" name="Google Shape;289;g2aba7b31f7c_0_15"/>
          <p:cNvPicPr preferRelativeResize="0"/>
          <p:nvPr/>
        </p:nvPicPr>
        <p:blipFill rotWithShape="1">
          <a:blip r:embed="rId3">
            <a:alphaModFix/>
          </a:blip>
          <a:srcRect b="0" l="0" r="0" t="0"/>
          <a:stretch/>
        </p:blipFill>
        <p:spPr>
          <a:xfrm>
            <a:off x="4801150" y="6210850"/>
            <a:ext cx="2911926" cy="5241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5632"/>
        </a:solidFill>
      </p:bgPr>
    </p:bg>
    <p:spTree>
      <p:nvGrpSpPr>
        <p:cNvPr id="293" name="Shape 293"/>
        <p:cNvGrpSpPr/>
        <p:nvPr/>
      </p:nvGrpSpPr>
      <p:grpSpPr>
        <a:xfrm>
          <a:off x="0" y="0"/>
          <a:ext cx="0" cy="0"/>
          <a:chOff x="0" y="0"/>
          <a:chExt cx="0" cy="0"/>
        </a:xfrm>
      </p:grpSpPr>
      <p:sp>
        <p:nvSpPr>
          <p:cNvPr id="294" name="Google Shape;294;g2ab73d8c03b_0_31"/>
          <p:cNvSpPr txBox="1"/>
          <p:nvPr/>
        </p:nvSpPr>
        <p:spPr>
          <a:xfrm>
            <a:off x="638125" y="1609775"/>
            <a:ext cx="10216200" cy="1536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t/>
            </a:r>
            <a:endParaRPr sz="3100">
              <a:solidFill>
                <a:schemeClr val="lt1"/>
              </a:solidFill>
              <a:latin typeface="Calibri"/>
              <a:ea typeface="Calibri"/>
              <a:cs typeface="Calibri"/>
              <a:sym typeface="Calibri"/>
            </a:endParaRPr>
          </a:p>
          <a:p>
            <a:pPr indent="0" lvl="0" marL="0" rtl="0" algn="l">
              <a:lnSpc>
                <a:spcPct val="90000"/>
              </a:lnSpc>
              <a:spcBef>
                <a:spcPts val="0"/>
              </a:spcBef>
              <a:spcAft>
                <a:spcPts val="0"/>
              </a:spcAft>
              <a:buNone/>
            </a:pPr>
            <a:r>
              <a:t/>
            </a:r>
            <a:endParaRPr sz="3100">
              <a:solidFill>
                <a:schemeClr val="lt1"/>
              </a:solidFill>
              <a:latin typeface="Calibri"/>
              <a:ea typeface="Calibri"/>
              <a:cs typeface="Calibri"/>
              <a:sym typeface="Calibri"/>
            </a:endParaRPr>
          </a:p>
          <a:p>
            <a:pPr indent="0" lvl="0" marL="0" rtl="0" algn="l">
              <a:spcBef>
                <a:spcPts val="0"/>
              </a:spcBef>
              <a:spcAft>
                <a:spcPts val="0"/>
              </a:spcAft>
              <a:buNone/>
            </a:pPr>
            <a:r>
              <a:t/>
            </a:r>
            <a:endParaRPr sz="2400">
              <a:solidFill>
                <a:schemeClr val="lt1"/>
              </a:solidFill>
              <a:latin typeface="Calibri"/>
              <a:ea typeface="Calibri"/>
              <a:cs typeface="Calibri"/>
              <a:sym typeface="Calibri"/>
            </a:endParaRPr>
          </a:p>
        </p:txBody>
      </p:sp>
      <p:sp>
        <p:nvSpPr>
          <p:cNvPr id="295" name="Google Shape;295;g2ab73d8c03b_0_31"/>
          <p:cNvSpPr/>
          <p:nvPr/>
        </p:nvSpPr>
        <p:spPr>
          <a:xfrm>
            <a:off x="125" y="413600"/>
            <a:ext cx="12192000" cy="1196400"/>
          </a:xfrm>
          <a:prstGeom prst="rect">
            <a:avLst/>
          </a:prstGeom>
          <a:solidFill>
            <a:srgbClr val="609B5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6" name="Google Shape;296;g2ab73d8c03b_0_31"/>
          <p:cNvSpPr txBox="1"/>
          <p:nvPr/>
        </p:nvSpPr>
        <p:spPr>
          <a:xfrm>
            <a:off x="789025" y="599450"/>
            <a:ext cx="10299900" cy="8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400">
                <a:solidFill>
                  <a:schemeClr val="lt1"/>
                </a:solidFill>
                <a:latin typeface="Calibri"/>
                <a:ea typeface="Calibri"/>
                <a:cs typeface="Calibri"/>
                <a:sym typeface="Calibri"/>
              </a:rPr>
              <a:t>Information &amp; Assistance</a:t>
            </a:r>
            <a:endParaRPr b="1" sz="4400">
              <a:solidFill>
                <a:schemeClr val="lt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endParaRPr>
          </a:p>
        </p:txBody>
      </p:sp>
      <p:pic>
        <p:nvPicPr>
          <p:cNvPr id="297" name="Google Shape;297;g2ab73d8c03b_0_31"/>
          <p:cNvPicPr preferRelativeResize="0"/>
          <p:nvPr/>
        </p:nvPicPr>
        <p:blipFill rotWithShape="1">
          <a:blip r:embed="rId3">
            <a:alphaModFix/>
          </a:blip>
          <a:srcRect b="0" l="0" r="0" t="0"/>
          <a:stretch/>
        </p:blipFill>
        <p:spPr>
          <a:xfrm>
            <a:off x="4801150" y="6210850"/>
            <a:ext cx="2911926" cy="524125"/>
          </a:xfrm>
          <a:prstGeom prst="rect">
            <a:avLst/>
          </a:prstGeom>
          <a:noFill/>
          <a:ln>
            <a:noFill/>
          </a:ln>
        </p:spPr>
      </p:pic>
      <p:pic>
        <p:nvPicPr>
          <p:cNvPr id="298" name="Google Shape;298;g2ab73d8c03b_0_31"/>
          <p:cNvPicPr preferRelativeResize="0"/>
          <p:nvPr/>
        </p:nvPicPr>
        <p:blipFill>
          <a:blip r:embed="rId4">
            <a:alphaModFix/>
          </a:blip>
          <a:stretch>
            <a:fillRect/>
          </a:stretch>
        </p:blipFill>
        <p:spPr>
          <a:xfrm>
            <a:off x="8305625" y="1610000"/>
            <a:ext cx="3806275" cy="4252723"/>
          </a:xfrm>
          <a:prstGeom prst="rect">
            <a:avLst/>
          </a:prstGeom>
          <a:noFill/>
          <a:ln>
            <a:noFill/>
          </a:ln>
          <a:effectLst>
            <a:outerShdw blurRad="57150" rotWithShape="0" algn="bl" dir="5400000" dist="19050">
              <a:srgbClr val="000000">
                <a:alpha val="50000"/>
              </a:srgbClr>
            </a:outerShdw>
          </a:effectLst>
        </p:spPr>
      </p:pic>
      <p:sp>
        <p:nvSpPr>
          <p:cNvPr id="299" name="Google Shape;299;g2ab73d8c03b_0_31"/>
          <p:cNvSpPr txBox="1"/>
          <p:nvPr/>
        </p:nvSpPr>
        <p:spPr>
          <a:xfrm>
            <a:off x="638125" y="1805450"/>
            <a:ext cx="7248300" cy="3416100"/>
          </a:xfrm>
          <a:prstGeom prst="rect">
            <a:avLst/>
          </a:prstGeom>
          <a:noFill/>
          <a:ln>
            <a:noFill/>
          </a:ln>
        </p:spPr>
        <p:txBody>
          <a:bodyPr anchorCtr="0" anchor="t" bIns="91425" lIns="91425" spcFirstLastPara="1" rIns="91425" wrap="square" tIns="91425">
            <a:noAutofit/>
          </a:bodyPr>
          <a:lstStyle/>
          <a:p>
            <a:pPr indent="-247650" lvl="0" marL="228600" rtl="0" algn="l">
              <a:lnSpc>
                <a:spcPct val="90000"/>
              </a:lnSpc>
              <a:spcBef>
                <a:spcPts val="0"/>
              </a:spcBef>
              <a:spcAft>
                <a:spcPts val="0"/>
              </a:spcAft>
              <a:buClr>
                <a:schemeClr val="lt1"/>
              </a:buClr>
              <a:buSzPts val="3100"/>
              <a:buFont typeface="Calibri"/>
              <a:buChar char="•"/>
            </a:pPr>
            <a:r>
              <a:rPr lang="en-US" sz="3100">
                <a:solidFill>
                  <a:schemeClr val="lt1"/>
                </a:solidFill>
                <a:latin typeface="Calibri"/>
                <a:ea typeface="Calibri"/>
                <a:cs typeface="Calibri"/>
                <a:sym typeface="Calibri"/>
              </a:rPr>
              <a:t> Climate Smart Stewardship Coordinator</a:t>
            </a:r>
            <a:endParaRPr sz="3100">
              <a:solidFill>
                <a:schemeClr val="lt1"/>
              </a:solidFill>
              <a:latin typeface="Calibri"/>
              <a:ea typeface="Calibri"/>
              <a:cs typeface="Calibri"/>
              <a:sym typeface="Calibri"/>
            </a:endParaRPr>
          </a:p>
          <a:p>
            <a:pPr indent="-273050" lvl="1" marL="685800" rtl="0" algn="l">
              <a:lnSpc>
                <a:spcPct val="90000"/>
              </a:lnSpc>
              <a:spcBef>
                <a:spcPts val="0"/>
              </a:spcBef>
              <a:spcAft>
                <a:spcPts val="0"/>
              </a:spcAft>
              <a:buClr>
                <a:schemeClr val="lt1"/>
              </a:buClr>
              <a:buSzPts val="2500"/>
              <a:buFont typeface="Calibri"/>
              <a:buChar char="•"/>
            </a:pPr>
            <a:r>
              <a:rPr lang="en-US" sz="2500">
                <a:solidFill>
                  <a:schemeClr val="lt1"/>
                </a:solidFill>
                <a:latin typeface="Calibri"/>
                <a:ea typeface="Calibri"/>
                <a:cs typeface="Calibri"/>
                <a:sym typeface="Calibri"/>
              </a:rPr>
              <a:t>Schedule conversations and site visits with Ricky</a:t>
            </a:r>
            <a:endParaRPr sz="2500">
              <a:solidFill>
                <a:schemeClr val="lt1"/>
              </a:solidFill>
              <a:latin typeface="Calibri"/>
              <a:ea typeface="Calibri"/>
              <a:cs typeface="Calibri"/>
              <a:sym typeface="Calibri"/>
            </a:endParaRPr>
          </a:p>
          <a:p>
            <a:pPr indent="0" lvl="0" marL="228600" rtl="0" algn="l">
              <a:lnSpc>
                <a:spcPct val="90000"/>
              </a:lnSpc>
              <a:spcBef>
                <a:spcPts val="1000"/>
              </a:spcBef>
              <a:spcAft>
                <a:spcPts val="0"/>
              </a:spcAft>
              <a:buClr>
                <a:schemeClr val="dk1"/>
              </a:buClr>
              <a:buSzPts val="1100"/>
              <a:buFont typeface="Arial"/>
              <a:buNone/>
            </a:pPr>
            <a:r>
              <a:t/>
            </a:r>
            <a:endParaRPr sz="3100">
              <a:solidFill>
                <a:schemeClr val="lt1"/>
              </a:solidFill>
              <a:latin typeface="Calibri"/>
              <a:ea typeface="Calibri"/>
              <a:cs typeface="Calibri"/>
              <a:sym typeface="Calibri"/>
            </a:endParaRPr>
          </a:p>
          <a:p>
            <a:pPr indent="-247650" lvl="0" marL="228600" rtl="0" algn="l">
              <a:lnSpc>
                <a:spcPct val="90000"/>
              </a:lnSpc>
              <a:spcBef>
                <a:spcPts val="1000"/>
              </a:spcBef>
              <a:spcAft>
                <a:spcPts val="0"/>
              </a:spcAft>
              <a:buClr>
                <a:schemeClr val="lt1"/>
              </a:buClr>
              <a:buSzPts val="3100"/>
              <a:buFont typeface="Calibri"/>
              <a:buChar char="•"/>
            </a:pPr>
            <a:r>
              <a:rPr lang="en-US" sz="3100">
                <a:solidFill>
                  <a:schemeClr val="lt1"/>
                </a:solidFill>
                <a:latin typeface="Calibri"/>
                <a:ea typeface="Calibri"/>
                <a:cs typeface="Calibri"/>
                <a:sym typeface="Calibri"/>
              </a:rPr>
              <a:t>CT DEEP Service Foresters</a:t>
            </a:r>
            <a:endParaRPr sz="2500">
              <a:solidFill>
                <a:schemeClr val="lt1"/>
              </a:solidFill>
              <a:latin typeface="Calibri"/>
              <a:ea typeface="Calibri"/>
              <a:cs typeface="Calibri"/>
              <a:sym typeface="Calibri"/>
            </a:endParaRPr>
          </a:p>
          <a:p>
            <a:pPr indent="0" lvl="0" marL="228600" rtl="0" algn="l">
              <a:lnSpc>
                <a:spcPct val="90000"/>
              </a:lnSpc>
              <a:spcBef>
                <a:spcPts val="1000"/>
              </a:spcBef>
              <a:spcAft>
                <a:spcPts val="0"/>
              </a:spcAft>
              <a:buNone/>
            </a:pPr>
            <a:r>
              <a:t/>
            </a:r>
            <a:endParaRPr sz="3100">
              <a:solidFill>
                <a:schemeClr val="lt1"/>
              </a:solidFill>
              <a:latin typeface="Calibri"/>
              <a:ea typeface="Calibri"/>
              <a:cs typeface="Calibri"/>
              <a:sym typeface="Calibri"/>
            </a:endParaRPr>
          </a:p>
          <a:p>
            <a:pPr indent="-311150" lvl="0" marL="228600" rtl="0" algn="l">
              <a:lnSpc>
                <a:spcPct val="90000"/>
              </a:lnSpc>
              <a:spcBef>
                <a:spcPts val="0"/>
              </a:spcBef>
              <a:spcAft>
                <a:spcPts val="0"/>
              </a:spcAft>
              <a:buClr>
                <a:schemeClr val="lt1"/>
              </a:buClr>
              <a:buSzPts val="3100"/>
              <a:buFont typeface="Calibri"/>
              <a:buChar char="•"/>
            </a:pPr>
            <a:r>
              <a:rPr lang="en-US" sz="3100">
                <a:solidFill>
                  <a:schemeClr val="lt1"/>
                </a:solidFill>
                <a:latin typeface="Calibri"/>
                <a:ea typeface="Calibri"/>
                <a:cs typeface="Calibri"/>
                <a:sym typeface="Calibri"/>
              </a:rPr>
              <a:t>Website tour</a:t>
            </a:r>
            <a:endParaRPr sz="3100">
              <a:solidFill>
                <a:schemeClr val="lt1"/>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lang="en-US" sz="2600">
                <a:solidFill>
                  <a:schemeClr val="accent4"/>
                </a:solidFill>
                <a:latin typeface="Calibri"/>
                <a:ea typeface="Calibri"/>
                <a:cs typeface="Calibri"/>
                <a:sym typeface="Calibri"/>
              </a:rPr>
              <a:t>https://ctconservation.org/programs/climate-smart/</a:t>
            </a:r>
            <a:endParaRPr sz="31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3000">
              <a:solidFill>
                <a:schemeClr val="lt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endParaRPr>
          </a:p>
        </p:txBody>
      </p:sp>
      <p:sp>
        <p:nvSpPr>
          <p:cNvPr id="300" name="Google Shape;300;g2ab73d8c03b_0_31"/>
          <p:cNvSpPr txBox="1"/>
          <p:nvPr/>
        </p:nvSpPr>
        <p:spPr>
          <a:xfrm>
            <a:off x="8540375" y="5862725"/>
            <a:ext cx="3806400" cy="26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lt1"/>
                </a:solidFill>
              </a:rPr>
              <a:t>Bird and Hike - East Granby LT</a:t>
            </a:r>
            <a:endParaRPr>
              <a:solidFill>
                <a:schemeClr val="lt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5632"/>
        </a:solidFill>
      </p:bgPr>
    </p:bg>
    <p:spTree>
      <p:nvGrpSpPr>
        <p:cNvPr id="304" name="Shape 304"/>
        <p:cNvGrpSpPr/>
        <p:nvPr/>
      </p:nvGrpSpPr>
      <p:grpSpPr>
        <a:xfrm>
          <a:off x="0" y="0"/>
          <a:ext cx="0" cy="0"/>
          <a:chOff x="0" y="0"/>
          <a:chExt cx="0" cy="0"/>
        </a:xfrm>
      </p:grpSpPr>
      <p:sp>
        <p:nvSpPr>
          <p:cNvPr id="305" name="Google Shape;305;g2ab73d8c03b_0_16"/>
          <p:cNvSpPr txBox="1"/>
          <p:nvPr/>
        </p:nvSpPr>
        <p:spPr>
          <a:xfrm>
            <a:off x="638125" y="1609775"/>
            <a:ext cx="11144400" cy="2598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US" sz="3600">
                <a:solidFill>
                  <a:schemeClr val="lt1"/>
                </a:solidFill>
                <a:latin typeface="Calibri"/>
                <a:ea typeface="Calibri"/>
                <a:cs typeface="Calibri"/>
                <a:sym typeface="Calibri"/>
              </a:rPr>
              <a:t>Contact us with more questions or to set up a site visit!</a:t>
            </a:r>
            <a:endParaRPr b="1" sz="3600">
              <a:solidFill>
                <a:schemeClr val="lt1"/>
              </a:solidFill>
              <a:latin typeface="Calibri"/>
              <a:ea typeface="Calibri"/>
              <a:cs typeface="Calibri"/>
              <a:sym typeface="Calibri"/>
            </a:endParaRPr>
          </a:p>
          <a:p>
            <a:pPr indent="0" lvl="0" marL="0" rtl="0" algn="l">
              <a:lnSpc>
                <a:spcPct val="90000"/>
              </a:lnSpc>
              <a:spcBef>
                <a:spcPts val="0"/>
              </a:spcBef>
              <a:spcAft>
                <a:spcPts val="0"/>
              </a:spcAft>
              <a:buNone/>
            </a:pPr>
            <a:r>
              <a:t/>
            </a:r>
            <a:endParaRPr sz="3000">
              <a:solidFill>
                <a:schemeClr val="lt1"/>
              </a:solidFill>
              <a:latin typeface="Calibri"/>
              <a:ea typeface="Calibri"/>
              <a:cs typeface="Calibri"/>
              <a:sym typeface="Calibri"/>
            </a:endParaRPr>
          </a:p>
          <a:p>
            <a:pPr indent="0" lvl="0" marL="0" rtl="0" algn="l">
              <a:lnSpc>
                <a:spcPct val="90000"/>
              </a:lnSpc>
              <a:spcBef>
                <a:spcPts val="0"/>
              </a:spcBef>
              <a:spcAft>
                <a:spcPts val="0"/>
              </a:spcAft>
              <a:buNone/>
            </a:pPr>
            <a:r>
              <a:rPr lang="en-US" sz="3000">
                <a:solidFill>
                  <a:schemeClr val="lt1"/>
                </a:solidFill>
                <a:latin typeface="Calibri"/>
                <a:ea typeface="Calibri"/>
                <a:cs typeface="Calibri"/>
                <a:sym typeface="Calibri"/>
              </a:rPr>
              <a:t>Ricky Bentley - rbentley@ctconservation.org</a:t>
            </a:r>
            <a:endParaRPr sz="3000">
              <a:solidFill>
                <a:schemeClr val="lt1"/>
              </a:solidFill>
              <a:latin typeface="Calibri"/>
              <a:ea typeface="Calibri"/>
              <a:cs typeface="Calibri"/>
              <a:sym typeface="Calibri"/>
            </a:endParaRPr>
          </a:p>
          <a:p>
            <a:pPr indent="0" lvl="0" marL="0" rtl="0" algn="l">
              <a:lnSpc>
                <a:spcPct val="90000"/>
              </a:lnSpc>
              <a:spcBef>
                <a:spcPts val="0"/>
              </a:spcBef>
              <a:spcAft>
                <a:spcPts val="0"/>
              </a:spcAft>
              <a:buNone/>
            </a:pPr>
            <a:r>
              <a:t/>
            </a:r>
            <a:endParaRPr sz="3000">
              <a:solidFill>
                <a:schemeClr val="lt1"/>
              </a:solidFill>
              <a:latin typeface="Calibri"/>
              <a:ea typeface="Calibri"/>
              <a:cs typeface="Calibri"/>
              <a:sym typeface="Calibri"/>
            </a:endParaRPr>
          </a:p>
          <a:p>
            <a:pPr indent="0" lvl="0" marL="0" rtl="0" algn="l">
              <a:spcBef>
                <a:spcPts val="0"/>
              </a:spcBef>
              <a:spcAft>
                <a:spcPts val="0"/>
              </a:spcAft>
              <a:buNone/>
            </a:pPr>
            <a:r>
              <a:rPr lang="en-US" sz="3000">
                <a:solidFill>
                  <a:schemeClr val="lt1"/>
                </a:solidFill>
                <a:latin typeface="Calibri"/>
                <a:ea typeface="Calibri"/>
                <a:cs typeface="Calibri"/>
                <a:sym typeface="Calibri"/>
              </a:rPr>
              <a:t>Aaron Lefland - alefland@ctconservation.org</a:t>
            </a:r>
            <a:endParaRPr sz="3000">
              <a:solidFill>
                <a:schemeClr val="lt1"/>
              </a:solidFill>
              <a:latin typeface="Calibri"/>
              <a:ea typeface="Calibri"/>
              <a:cs typeface="Calibri"/>
              <a:sym typeface="Calibri"/>
            </a:endParaRPr>
          </a:p>
          <a:p>
            <a:pPr indent="0" lvl="0" marL="0" rtl="0" algn="l">
              <a:spcBef>
                <a:spcPts val="0"/>
              </a:spcBef>
              <a:spcAft>
                <a:spcPts val="0"/>
              </a:spcAft>
              <a:buNone/>
            </a:pPr>
            <a:r>
              <a:t/>
            </a:r>
            <a:endParaRPr sz="3000">
              <a:solidFill>
                <a:schemeClr val="lt1"/>
              </a:solidFill>
              <a:latin typeface="Calibri"/>
              <a:ea typeface="Calibri"/>
              <a:cs typeface="Calibri"/>
              <a:sym typeface="Calibri"/>
            </a:endParaRPr>
          </a:p>
          <a:p>
            <a:pPr indent="0" lvl="0" marL="0" rtl="0" algn="l">
              <a:spcBef>
                <a:spcPts val="0"/>
              </a:spcBef>
              <a:spcAft>
                <a:spcPts val="0"/>
              </a:spcAft>
              <a:buNone/>
            </a:pPr>
            <a:r>
              <a:rPr lang="en-US" sz="3000">
                <a:solidFill>
                  <a:schemeClr val="lt1"/>
                </a:solidFill>
                <a:latin typeface="Calibri"/>
                <a:ea typeface="Calibri"/>
                <a:cs typeface="Calibri"/>
                <a:sym typeface="Calibri"/>
              </a:rPr>
              <a:t>Julia Solomon - julia@shadbushconsulting.com - </a:t>
            </a:r>
            <a:r>
              <a:rPr lang="en-US" sz="3000" u="sng">
                <a:solidFill>
                  <a:srgbClr val="4A86E8"/>
                </a:solidFill>
                <a:latin typeface="Calibri"/>
                <a:ea typeface="Calibri"/>
                <a:cs typeface="Calibri"/>
                <a:sym typeface="Calibri"/>
                <a:hlinkClick r:id="rId3">
                  <a:extLst>
                    <a:ext uri="{A12FA001-AC4F-418D-AE19-62706E023703}">
                      <ahyp:hlinkClr val="tx"/>
                    </a:ext>
                  </a:extLst>
                </a:hlinkClick>
              </a:rPr>
              <a:t>Shadbush Consulting</a:t>
            </a:r>
            <a:r>
              <a:rPr lang="en-US" sz="3000">
                <a:solidFill>
                  <a:schemeClr val="lt1"/>
                </a:solidFill>
                <a:latin typeface="Calibri"/>
                <a:ea typeface="Calibri"/>
                <a:cs typeface="Calibri"/>
                <a:sym typeface="Calibri"/>
              </a:rPr>
              <a:t> </a:t>
            </a:r>
            <a:endParaRPr sz="3000">
              <a:solidFill>
                <a:schemeClr val="lt1"/>
              </a:solidFill>
              <a:latin typeface="Calibri"/>
              <a:ea typeface="Calibri"/>
              <a:cs typeface="Calibri"/>
              <a:sym typeface="Calibri"/>
            </a:endParaRPr>
          </a:p>
          <a:p>
            <a:pPr indent="0" lvl="0" marL="0" rtl="0" algn="l">
              <a:spcBef>
                <a:spcPts val="0"/>
              </a:spcBef>
              <a:spcAft>
                <a:spcPts val="0"/>
              </a:spcAft>
              <a:buNone/>
            </a:pPr>
            <a:r>
              <a:t/>
            </a:r>
            <a:endParaRPr sz="3000">
              <a:solidFill>
                <a:schemeClr val="lt1"/>
              </a:solidFill>
              <a:latin typeface="Calibri"/>
              <a:ea typeface="Calibri"/>
              <a:cs typeface="Calibri"/>
              <a:sym typeface="Calibri"/>
            </a:endParaRPr>
          </a:p>
          <a:p>
            <a:pPr indent="0" lvl="0" marL="0" rtl="0" algn="l">
              <a:spcBef>
                <a:spcPts val="0"/>
              </a:spcBef>
              <a:spcAft>
                <a:spcPts val="0"/>
              </a:spcAft>
              <a:buNone/>
            </a:pPr>
            <a:r>
              <a:t/>
            </a:r>
            <a:endParaRPr sz="3000">
              <a:solidFill>
                <a:schemeClr val="lt1"/>
              </a:solidFill>
              <a:latin typeface="Calibri"/>
              <a:ea typeface="Calibri"/>
              <a:cs typeface="Calibri"/>
              <a:sym typeface="Calibri"/>
            </a:endParaRPr>
          </a:p>
          <a:p>
            <a:pPr indent="0" lvl="0" marL="0" rtl="0" algn="l">
              <a:spcBef>
                <a:spcPts val="0"/>
              </a:spcBef>
              <a:spcAft>
                <a:spcPts val="0"/>
              </a:spcAft>
              <a:buNone/>
            </a:pPr>
            <a:r>
              <a:t/>
            </a:r>
            <a:endParaRPr sz="3000">
              <a:solidFill>
                <a:schemeClr val="lt1"/>
              </a:solidFill>
              <a:latin typeface="Calibri"/>
              <a:ea typeface="Calibri"/>
              <a:cs typeface="Calibri"/>
              <a:sym typeface="Calibri"/>
            </a:endParaRPr>
          </a:p>
          <a:p>
            <a:pPr indent="0" lvl="0" marL="0" rtl="0" algn="l">
              <a:spcBef>
                <a:spcPts val="0"/>
              </a:spcBef>
              <a:spcAft>
                <a:spcPts val="0"/>
              </a:spcAft>
              <a:buNone/>
            </a:pPr>
            <a:r>
              <a:t/>
            </a:r>
            <a:endParaRPr sz="3000">
              <a:solidFill>
                <a:schemeClr val="lt1"/>
              </a:solidFill>
              <a:latin typeface="Calibri"/>
              <a:ea typeface="Calibri"/>
              <a:cs typeface="Calibri"/>
              <a:sym typeface="Calibri"/>
            </a:endParaRPr>
          </a:p>
          <a:p>
            <a:pPr indent="0" lvl="0" marL="0" rtl="0" algn="l">
              <a:spcBef>
                <a:spcPts val="0"/>
              </a:spcBef>
              <a:spcAft>
                <a:spcPts val="0"/>
              </a:spcAft>
              <a:buNone/>
            </a:pPr>
            <a:r>
              <a:t/>
            </a:r>
            <a:endParaRPr sz="2400">
              <a:solidFill>
                <a:schemeClr val="lt1"/>
              </a:solidFill>
              <a:latin typeface="Calibri"/>
              <a:ea typeface="Calibri"/>
              <a:cs typeface="Calibri"/>
              <a:sym typeface="Calibri"/>
            </a:endParaRPr>
          </a:p>
        </p:txBody>
      </p:sp>
      <p:sp>
        <p:nvSpPr>
          <p:cNvPr id="306" name="Google Shape;306;g2ab73d8c03b_0_16"/>
          <p:cNvSpPr/>
          <p:nvPr/>
        </p:nvSpPr>
        <p:spPr>
          <a:xfrm>
            <a:off x="125" y="413600"/>
            <a:ext cx="12192000" cy="1196400"/>
          </a:xfrm>
          <a:prstGeom prst="rect">
            <a:avLst/>
          </a:prstGeom>
          <a:solidFill>
            <a:srgbClr val="609B5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7" name="Google Shape;307;g2ab73d8c03b_0_16"/>
          <p:cNvSpPr txBox="1"/>
          <p:nvPr/>
        </p:nvSpPr>
        <p:spPr>
          <a:xfrm>
            <a:off x="789025" y="599450"/>
            <a:ext cx="10299900" cy="8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400">
                <a:solidFill>
                  <a:schemeClr val="lt1"/>
                </a:solidFill>
                <a:latin typeface="Calibri"/>
                <a:ea typeface="Calibri"/>
                <a:cs typeface="Calibri"/>
                <a:sym typeface="Calibri"/>
              </a:rPr>
              <a:t>Thank You!    </a:t>
            </a:r>
            <a:endParaRPr b="1" sz="4400">
              <a:solidFill>
                <a:schemeClr val="lt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endParaRPr>
          </a:p>
        </p:txBody>
      </p:sp>
      <p:pic>
        <p:nvPicPr>
          <p:cNvPr id="308" name="Google Shape;308;g2ab73d8c03b_0_16"/>
          <p:cNvPicPr preferRelativeResize="0"/>
          <p:nvPr/>
        </p:nvPicPr>
        <p:blipFill rotWithShape="1">
          <a:blip r:embed="rId4">
            <a:alphaModFix/>
          </a:blip>
          <a:srcRect b="0" l="0" r="0" t="0"/>
          <a:stretch/>
        </p:blipFill>
        <p:spPr>
          <a:xfrm>
            <a:off x="4801150" y="6210850"/>
            <a:ext cx="2911926" cy="5241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5632"/>
        </a:solidFill>
      </p:bgPr>
    </p:bg>
    <p:spTree>
      <p:nvGrpSpPr>
        <p:cNvPr id="312" name="Shape 312"/>
        <p:cNvGrpSpPr/>
        <p:nvPr/>
      </p:nvGrpSpPr>
      <p:grpSpPr>
        <a:xfrm>
          <a:off x="0" y="0"/>
          <a:ext cx="0" cy="0"/>
          <a:chOff x="0" y="0"/>
          <a:chExt cx="0" cy="0"/>
        </a:xfrm>
      </p:grpSpPr>
      <p:sp>
        <p:nvSpPr>
          <p:cNvPr id="313" name="Google Shape;313;g2adce91d777_1_30"/>
          <p:cNvSpPr/>
          <p:nvPr/>
        </p:nvSpPr>
        <p:spPr>
          <a:xfrm>
            <a:off x="0" y="2830800"/>
            <a:ext cx="12192000" cy="1196400"/>
          </a:xfrm>
          <a:prstGeom prst="rect">
            <a:avLst/>
          </a:prstGeom>
          <a:solidFill>
            <a:srgbClr val="609B5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4" name="Google Shape;314;g2adce91d777_1_30"/>
          <p:cNvSpPr txBox="1"/>
          <p:nvPr/>
        </p:nvSpPr>
        <p:spPr>
          <a:xfrm>
            <a:off x="946050" y="3016650"/>
            <a:ext cx="10299900" cy="82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4400">
                <a:solidFill>
                  <a:schemeClr val="lt1"/>
                </a:solidFill>
                <a:latin typeface="Calibri"/>
                <a:ea typeface="Calibri"/>
                <a:cs typeface="Calibri"/>
                <a:sym typeface="Calibri"/>
              </a:rPr>
              <a:t>Questions?</a:t>
            </a:r>
            <a:endParaRPr sz="2800">
              <a:solidFill>
                <a:schemeClr val="dk1"/>
              </a:solidFill>
            </a:endParaRPr>
          </a:p>
        </p:txBody>
      </p:sp>
      <p:pic>
        <p:nvPicPr>
          <p:cNvPr id="315" name="Google Shape;315;g2adce91d777_1_30"/>
          <p:cNvPicPr preferRelativeResize="0"/>
          <p:nvPr/>
        </p:nvPicPr>
        <p:blipFill rotWithShape="1">
          <a:blip r:embed="rId3">
            <a:alphaModFix/>
          </a:blip>
          <a:srcRect b="0" l="0" r="0" t="0"/>
          <a:stretch/>
        </p:blipFill>
        <p:spPr>
          <a:xfrm>
            <a:off x="4801150" y="6210850"/>
            <a:ext cx="2911926" cy="524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5632"/>
        </a:solidFill>
      </p:bgPr>
    </p:bg>
    <p:spTree>
      <p:nvGrpSpPr>
        <p:cNvPr id="98" name="Shape 98"/>
        <p:cNvGrpSpPr/>
        <p:nvPr/>
      </p:nvGrpSpPr>
      <p:grpSpPr>
        <a:xfrm>
          <a:off x="0" y="0"/>
          <a:ext cx="0" cy="0"/>
          <a:chOff x="0" y="0"/>
          <a:chExt cx="0" cy="0"/>
        </a:xfrm>
      </p:grpSpPr>
      <p:pic>
        <p:nvPicPr>
          <p:cNvPr id="99" name="Google Shape;99;g1ed9275d29c_0_43"/>
          <p:cNvPicPr preferRelativeResize="0"/>
          <p:nvPr/>
        </p:nvPicPr>
        <p:blipFill rotWithShape="1">
          <a:blip r:embed="rId3">
            <a:alphaModFix/>
          </a:blip>
          <a:srcRect b="0" l="0" r="0" t="0"/>
          <a:stretch/>
        </p:blipFill>
        <p:spPr>
          <a:xfrm>
            <a:off x="4801150" y="6210850"/>
            <a:ext cx="2911926" cy="524125"/>
          </a:xfrm>
          <a:prstGeom prst="rect">
            <a:avLst/>
          </a:prstGeom>
          <a:noFill/>
          <a:ln>
            <a:noFill/>
          </a:ln>
        </p:spPr>
      </p:pic>
      <p:sp>
        <p:nvSpPr>
          <p:cNvPr id="100" name="Google Shape;100;g1ed9275d29c_0_43"/>
          <p:cNvSpPr txBox="1"/>
          <p:nvPr/>
        </p:nvSpPr>
        <p:spPr>
          <a:xfrm>
            <a:off x="638125" y="1609775"/>
            <a:ext cx="10915800" cy="3575700"/>
          </a:xfrm>
          <a:prstGeom prst="rect">
            <a:avLst/>
          </a:prstGeom>
          <a:noFill/>
          <a:ln>
            <a:noFill/>
          </a:ln>
        </p:spPr>
        <p:txBody>
          <a:bodyPr anchorCtr="0" anchor="t" bIns="91425" lIns="91425" spcFirstLastPara="1" rIns="91425" wrap="square" tIns="91425">
            <a:noAutofit/>
          </a:bodyPr>
          <a:lstStyle/>
          <a:p>
            <a:pPr indent="-457200" lvl="0" marL="457200" rtl="0" algn="l">
              <a:spcBef>
                <a:spcPts val="0"/>
              </a:spcBef>
              <a:spcAft>
                <a:spcPts val="0"/>
              </a:spcAft>
              <a:buClr>
                <a:schemeClr val="lt1"/>
              </a:buClr>
              <a:buSzPts val="3600"/>
              <a:buFont typeface="Calibri"/>
              <a:buChar char="●"/>
            </a:pPr>
            <a:r>
              <a:rPr lang="en-US" sz="3600">
                <a:solidFill>
                  <a:schemeClr val="lt1"/>
                </a:solidFill>
                <a:latin typeface="Calibri"/>
                <a:ea typeface="Calibri"/>
                <a:cs typeface="Calibri"/>
                <a:sym typeface="Calibri"/>
              </a:rPr>
              <a:t>Introduction</a:t>
            </a:r>
            <a:endParaRPr sz="3600">
              <a:solidFill>
                <a:schemeClr val="lt1"/>
              </a:solidFill>
              <a:latin typeface="Calibri"/>
              <a:ea typeface="Calibri"/>
              <a:cs typeface="Calibri"/>
              <a:sym typeface="Calibri"/>
            </a:endParaRPr>
          </a:p>
          <a:p>
            <a:pPr indent="-457200" lvl="0" marL="457200" rtl="0" algn="l">
              <a:spcBef>
                <a:spcPts val="0"/>
              </a:spcBef>
              <a:spcAft>
                <a:spcPts val="0"/>
              </a:spcAft>
              <a:buClr>
                <a:schemeClr val="lt1"/>
              </a:buClr>
              <a:buSzPts val="3600"/>
              <a:buFont typeface="Calibri"/>
              <a:buChar char="●"/>
            </a:pPr>
            <a:r>
              <a:rPr lang="en-US" sz="3600">
                <a:solidFill>
                  <a:schemeClr val="lt1"/>
                </a:solidFill>
                <a:latin typeface="Calibri"/>
                <a:ea typeface="Calibri"/>
                <a:cs typeface="Calibri"/>
                <a:sym typeface="Calibri"/>
              </a:rPr>
              <a:t>Program Goals</a:t>
            </a:r>
            <a:endParaRPr sz="3600">
              <a:solidFill>
                <a:schemeClr val="lt1"/>
              </a:solidFill>
              <a:latin typeface="Calibri"/>
              <a:ea typeface="Calibri"/>
              <a:cs typeface="Calibri"/>
              <a:sym typeface="Calibri"/>
            </a:endParaRPr>
          </a:p>
          <a:p>
            <a:pPr indent="-457200" lvl="0" marL="457200" rtl="0" algn="l">
              <a:spcBef>
                <a:spcPts val="0"/>
              </a:spcBef>
              <a:spcAft>
                <a:spcPts val="0"/>
              </a:spcAft>
              <a:buClr>
                <a:schemeClr val="lt1"/>
              </a:buClr>
              <a:buSzPts val="3600"/>
              <a:buFont typeface="Calibri"/>
              <a:buChar char="●"/>
            </a:pPr>
            <a:r>
              <a:rPr lang="en-US" sz="3600">
                <a:solidFill>
                  <a:schemeClr val="lt1"/>
                </a:solidFill>
                <a:latin typeface="Calibri"/>
                <a:ea typeface="Calibri"/>
                <a:cs typeface="Calibri"/>
                <a:sym typeface="Calibri"/>
              </a:rPr>
              <a:t>Overview of Grant Guidance</a:t>
            </a:r>
            <a:endParaRPr sz="3600">
              <a:solidFill>
                <a:schemeClr val="lt1"/>
              </a:solidFill>
              <a:latin typeface="Calibri"/>
              <a:ea typeface="Calibri"/>
              <a:cs typeface="Calibri"/>
              <a:sym typeface="Calibri"/>
            </a:endParaRPr>
          </a:p>
          <a:p>
            <a:pPr indent="-457200" lvl="0" marL="457200" rtl="0" algn="l">
              <a:spcBef>
                <a:spcPts val="0"/>
              </a:spcBef>
              <a:spcAft>
                <a:spcPts val="0"/>
              </a:spcAft>
              <a:buClr>
                <a:schemeClr val="lt1"/>
              </a:buClr>
              <a:buSzPts val="3600"/>
              <a:buFont typeface="Calibri"/>
              <a:buChar char="●"/>
            </a:pPr>
            <a:r>
              <a:rPr lang="en-US" sz="3600">
                <a:solidFill>
                  <a:schemeClr val="lt1"/>
                </a:solidFill>
                <a:latin typeface="Calibri"/>
                <a:ea typeface="Calibri"/>
                <a:cs typeface="Calibri"/>
                <a:sym typeface="Calibri"/>
              </a:rPr>
              <a:t>Sample Projects</a:t>
            </a:r>
            <a:endParaRPr sz="3600">
              <a:solidFill>
                <a:schemeClr val="lt1"/>
              </a:solidFill>
              <a:latin typeface="Calibri"/>
              <a:ea typeface="Calibri"/>
              <a:cs typeface="Calibri"/>
              <a:sym typeface="Calibri"/>
            </a:endParaRPr>
          </a:p>
          <a:p>
            <a:pPr indent="-457200" lvl="0" marL="457200" rtl="0" algn="l">
              <a:spcBef>
                <a:spcPts val="0"/>
              </a:spcBef>
              <a:spcAft>
                <a:spcPts val="0"/>
              </a:spcAft>
              <a:buClr>
                <a:schemeClr val="lt1"/>
              </a:buClr>
              <a:buSzPts val="3600"/>
              <a:buFont typeface="Calibri"/>
              <a:buChar char="●"/>
            </a:pPr>
            <a:r>
              <a:rPr lang="en-US" sz="3600">
                <a:solidFill>
                  <a:schemeClr val="lt1"/>
                </a:solidFill>
                <a:latin typeface="Calibri"/>
                <a:ea typeface="Calibri"/>
                <a:cs typeface="Calibri"/>
                <a:sym typeface="Calibri"/>
              </a:rPr>
              <a:t>Resources</a:t>
            </a:r>
            <a:endParaRPr sz="3600">
              <a:solidFill>
                <a:schemeClr val="lt1"/>
              </a:solidFill>
              <a:latin typeface="Calibri"/>
              <a:ea typeface="Calibri"/>
              <a:cs typeface="Calibri"/>
              <a:sym typeface="Calibri"/>
            </a:endParaRPr>
          </a:p>
          <a:p>
            <a:pPr indent="-457200" lvl="0" marL="457200" rtl="0" algn="l">
              <a:spcBef>
                <a:spcPts val="0"/>
              </a:spcBef>
              <a:spcAft>
                <a:spcPts val="0"/>
              </a:spcAft>
              <a:buClr>
                <a:schemeClr val="lt1"/>
              </a:buClr>
              <a:buSzPts val="3600"/>
              <a:buFont typeface="Calibri"/>
              <a:buChar char="●"/>
            </a:pPr>
            <a:r>
              <a:rPr lang="en-US" sz="3600">
                <a:solidFill>
                  <a:schemeClr val="lt1"/>
                </a:solidFill>
                <a:latin typeface="Calibri"/>
                <a:ea typeface="Calibri"/>
                <a:cs typeface="Calibri"/>
                <a:sym typeface="Calibri"/>
              </a:rPr>
              <a:t>Questions &amp; Answers</a:t>
            </a:r>
            <a:endParaRPr sz="3600">
              <a:solidFill>
                <a:schemeClr val="lt1"/>
              </a:solidFill>
              <a:latin typeface="Calibri"/>
              <a:ea typeface="Calibri"/>
              <a:cs typeface="Calibri"/>
              <a:sym typeface="Calibri"/>
            </a:endParaRPr>
          </a:p>
        </p:txBody>
      </p:sp>
      <p:sp>
        <p:nvSpPr>
          <p:cNvPr id="101" name="Google Shape;101;g1ed9275d29c_0_43"/>
          <p:cNvSpPr/>
          <p:nvPr/>
        </p:nvSpPr>
        <p:spPr>
          <a:xfrm>
            <a:off x="125" y="413600"/>
            <a:ext cx="12192000" cy="1196400"/>
          </a:xfrm>
          <a:prstGeom prst="rect">
            <a:avLst/>
          </a:prstGeom>
          <a:solidFill>
            <a:srgbClr val="609B5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2" name="Google Shape;102;g1ed9275d29c_0_43"/>
          <p:cNvSpPr txBox="1"/>
          <p:nvPr/>
        </p:nvSpPr>
        <p:spPr>
          <a:xfrm>
            <a:off x="789025" y="599450"/>
            <a:ext cx="7981500" cy="8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4400">
                <a:solidFill>
                  <a:schemeClr val="lt1"/>
                </a:solidFill>
                <a:latin typeface="Calibri"/>
                <a:ea typeface="Calibri"/>
                <a:cs typeface="Calibri"/>
                <a:sym typeface="Calibri"/>
              </a:rPr>
              <a:t>Agenda</a:t>
            </a:r>
            <a:endParaRPr b="1" sz="4400">
              <a:solidFill>
                <a:schemeClr val="lt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5632"/>
        </a:solidFill>
      </p:bgPr>
    </p:bg>
    <p:spTree>
      <p:nvGrpSpPr>
        <p:cNvPr id="106" name="Shape 106"/>
        <p:cNvGrpSpPr/>
        <p:nvPr/>
      </p:nvGrpSpPr>
      <p:grpSpPr>
        <a:xfrm>
          <a:off x="0" y="0"/>
          <a:ext cx="0" cy="0"/>
          <a:chOff x="0" y="0"/>
          <a:chExt cx="0" cy="0"/>
        </a:xfrm>
      </p:grpSpPr>
      <p:sp>
        <p:nvSpPr>
          <p:cNvPr id="107" name="Google Shape;107;g1ed9275d29c_0_52"/>
          <p:cNvSpPr txBox="1"/>
          <p:nvPr/>
        </p:nvSpPr>
        <p:spPr>
          <a:xfrm>
            <a:off x="638113" y="1609775"/>
            <a:ext cx="10915800" cy="259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600">
              <a:solidFill>
                <a:schemeClr val="lt1"/>
              </a:solidFill>
              <a:latin typeface="Calibri"/>
              <a:ea typeface="Calibri"/>
              <a:cs typeface="Calibri"/>
              <a:sym typeface="Calibri"/>
            </a:endParaRPr>
          </a:p>
          <a:p>
            <a:pPr indent="-457200" lvl="0" marL="457200" rtl="0" algn="l">
              <a:spcBef>
                <a:spcPts val="0"/>
              </a:spcBef>
              <a:spcAft>
                <a:spcPts val="0"/>
              </a:spcAft>
              <a:buClr>
                <a:schemeClr val="lt1"/>
              </a:buClr>
              <a:buSzPts val="3600"/>
              <a:buFont typeface="Calibri"/>
              <a:buChar char="●"/>
            </a:pPr>
            <a:r>
              <a:rPr lang="en-US" sz="3600">
                <a:solidFill>
                  <a:schemeClr val="lt1"/>
                </a:solidFill>
                <a:latin typeface="Calibri"/>
                <a:ea typeface="Calibri"/>
                <a:cs typeface="Calibri"/>
                <a:sym typeface="Calibri"/>
              </a:rPr>
              <a:t>Aaron Lefland - Deputy Director</a:t>
            </a:r>
            <a:endParaRPr sz="3600">
              <a:solidFill>
                <a:schemeClr val="lt1"/>
              </a:solidFill>
              <a:latin typeface="Calibri"/>
              <a:ea typeface="Calibri"/>
              <a:cs typeface="Calibri"/>
              <a:sym typeface="Calibri"/>
            </a:endParaRPr>
          </a:p>
          <a:p>
            <a:pPr indent="0" lvl="0" marL="457200" rtl="0" algn="l">
              <a:spcBef>
                <a:spcPts val="0"/>
              </a:spcBef>
              <a:spcAft>
                <a:spcPts val="0"/>
              </a:spcAft>
              <a:buNone/>
            </a:pPr>
            <a:r>
              <a:t/>
            </a:r>
            <a:endParaRPr sz="3600">
              <a:solidFill>
                <a:schemeClr val="lt1"/>
              </a:solidFill>
              <a:latin typeface="Calibri"/>
              <a:ea typeface="Calibri"/>
              <a:cs typeface="Calibri"/>
              <a:sym typeface="Calibri"/>
            </a:endParaRPr>
          </a:p>
          <a:p>
            <a:pPr indent="-457200" lvl="0" marL="457200" rtl="0" algn="l">
              <a:spcBef>
                <a:spcPts val="0"/>
              </a:spcBef>
              <a:spcAft>
                <a:spcPts val="0"/>
              </a:spcAft>
              <a:buClr>
                <a:schemeClr val="lt1"/>
              </a:buClr>
              <a:buSzPts val="3600"/>
              <a:buFont typeface="Calibri"/>
              <a:buChar char="●"/>
            </a:pPr>
            <a:r>
              <a:rPr lang="en-US" sz="3600">
                <a:solidFill>
                  <a:schemeClr val="lt1"/>
                </a:solidFill>
                <a:latin typeface="Calibri"/>
                <a:ea typeface="Calibri"/>
                <a:cs typeface="Calibri"/>
                <a:sym typeface="Calibri"/>
              </a:rPr>
              <a:t>Ricky Bentley - Climate Smart  Stewardship Coordinator</a:t>
            </a:r>
            <a:endParaRPr sz="3600">
              <a:solidFill>
                <a:schemeClr val="lt1"/>
              </a:solidFill>
              <a:latin typeface="Calibri"/>
              <a:ea typeface="Calibri"/>
              <a:cs typeface="Calibri"/>
              <a:sym typeface="Calibri"/>
            </a:endParaRPr>
          </a:p>
          <a:p>
            <a:pPr indent="0" lvl="0" marL="457200" rtl="0" algn="l">
              <a:spcBef>
                <a:spcPts val="0"/>
              </a:spcBef>
              <a:spcAft>
                <a:spcPts val="0"/>
              </a:spcAft>
              <a:buNone/>
            </a:pPr>
            <a:r>
              <a:t/>
            </a:r>
            <a:endParaRPr sz="3600">
              <a:solidFill>
                <a:schemeClr val="lt1"/>
              </a:solidFill>
              <a:latin typeface="Calibri"/>
              <a:ea typeface="Calibri"/>
              <a:cs typeface="Calibri"/>
              <a:sym typeface="Calibri"/>
            </a:endParaRPr>
          </a:p>
          <a:p>
            <a:pPr indent="-457200" lvl="0" marL="457200" rtl="0" algn="l">
              <a:spcBef>
                <a:spcPts val="0"/>
              </a:spcBef>
              <a:spcAft>
                <a:spcPts val="0"/>
              </a:spcAft>
              <a:buClr>
                <a:schemeClr val="lt1"/>
              </a:buClr>
              <a:buSzPts val="3600"/>
              <a:buFont typeface="Calibri"/>
              <a:buChar char="●"/>
            </a:pPr>
            <a:r>
              <a:rPr lang="en-US" sz="3600">
                <a:solidFill>
                  <a:schemeClr val="lt1"/>
                </a:solidFill>
                <a:latin typeface="Calibri"/>
                <a:ea typeface="Calibri"/>
                <a:cs typeface="Calibri"/>
                <a:sym typeface="Calibri"/>
              </a:rPr>
              <a:t>Julia Solomon - Shadbush Consulting</a:t>
            </a:r>
            <a:endParaRPr sz="3600">
              <a:solidFill>
                <a:schemeClr val="lt1"/>
              </a:solidFill>
              <a:latin typeface="Calibri"/>
              <a:ea typeface="Calibri"/>
              <a:cs typeface="Calibri"/>
              <a:sym typeface="Calibri"/>
            </a:endParaRPr>
          </a:p>
          <a:p>
            <a:pPr indent="0" lvl="0" marL="0" rtl="0" algn="l">
              <a:spcBef>
                <a:spcPts val="0"/>
              </a:spcBef>
              <a:spcAft>
                <a:spcPts val="0"/>
              </a:spcAft>
              <a:buNone/>
            </a:pPr>
            <a:r>
              <a:t/>
            </a:r>
            <a:endParaRPr sz="3600">
              <a:solidFill>
                <a:schemeClr val="lt1"/>
              </a:solidFill>
              <a:latin typeface="Calibri"/>
              <a:ea typeface="Calibri"/>
              <a:cs typeface="Calibri"/>
              <a:sym typeface="Calibri"/>
            </a:endParaRPr>
          </a:p>
          <a:p>
            <a:pPr indent="0" lvl="0" marL="0" rtl="0" algn="l">
              <a:spcBef>
                <a:spcPts val="0"/>
              </a:spcBef>
              <a:spcAft>
                <a:spcPts val="0"/>
              </a:spcAft>
              <a:buNone/>
            </a:pPr>
            <a:r>
              <a:t/>
            </a:r>
            <a:endParaRPr sz="3600">
              <a:solidFill>
                <a:schemeClr val="lt1"/>
              </a:solidFill>
              <a:latin typeface="Calibri"/>
              <a:ea typeface="Calibri"/>
              <a:cs typeface="Calibri"/>
              <a:sym typeface="Calibri"/>
            </a:endParaRPr>
          </a:p>
        </p:txBody>
      </p:sp>
      <p:sp>
        <p:nvSpPr>
          <p:cNvPr id="108" name="Google Shape;108;g1ed9275d29c_0_52"/>
          <p:cNvSpPr/>
          <p:nvPr/>
        </p:nvSpPr>
        <p:spPr>
          <a:xfrm>
            <a:off x="125" y="413600"/>
            <a:ext cx="12192000" cy="1196400"/>
          </a:xfrm>
          <a:prstGeom prst="rect">
            <a:avLst/>
          </a:prstGeom>
          <a:solidFill>
            <a:srgbClr val="609B5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9" name="Google Shape;109;g1ed9275d29c_0_52"/>
          <p:cNvSpPr txBox="1"/>
          <p:nvPr/>
        </p:nvSpPr>
        <p:spPr>
          <a:xfrm>
            <a:off x="789025" y="599450"/>
            <a:ext cx="7981500" cy="8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400">
                <a:solidFill>
                  <a:schemeClr val="lt1"/>
                </a:solidFill>
                <a:latin typeface="Calibri"/>
                <a:ea typeface="Calibri"/>
                <a:cs typeface="Calibri"/>
                <a:sym typeface="Calibri"/>
              </a:rPr>
              <a:t>Introductions</a:t>
            </a:r>
            <a:endParaRPr b="1" sz="4400">
              <a:solidFill>
                <a:schemeClr val="lt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endParaRPr>
          </a:p>
        </p:txBody>
      </p:sp>
      <p:pic>
        <p:nvPicPr>
          <p:cNvPr id="110" name="Google Shape;110;g1ed9275d29c_0_52"/>
          <p:cNvPicPr preferRelativeResize="0"/>
          <p:nvPr/>
        </p:nvPicPr>
        <p:blipFill rotWithShape="1">
          <a:blip r:embed="rId3">
            <a:alphaModFix/>
          </a:blip>
          <a:srcRect b="0" l="0" r="0" t="0"/>
          <a:stretch/>
        </p:blipFill>
        <p:spPr>
          <a:xfrm>
            <a:off x="4801150" y="6210850"/>
            <a:ext cx="2911926" cy="524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5632"/>
        </a:solidFill>
      </p:bgPr>
    </p:bg>
    <p:spTree>
      <p:nvGrpSpPr>
        <p:cNvPr id="114" name="Shape 114"/>
        <p:cNvGrpSpPr/>
        <p:nvPr/>
      </p:nvGrpSpPr>
      <p:grpSpPr>
        <a:xfrm>
          <a:off x="0" y="0"/>
          <a:ext cx="0" cy="0"/>
          <a:chOff x="0" y="0"/>
          <a:chExt cx="0" cy="0"/>
        </a:xfrm>
      </p:grpSpPr>
      <p:sp>
        <p:nvSpPr>
          <p:cNvPr id="115" name="Google Shape;115;g2adce91d777_1_0"/>
          <p:cNvSpPr/>
          <p:nvPr/>
        </p:nvSpPr>
        <p:spPr>
          <a:xfrm>
            <a:off x="125" y="413600"/>
            <a:ext cx="12192000" cy="1196400"/>
          </a:xfrm>
          <a:prstGeom prst="rect">
            <a:avLst/>
          </a:prstGeom>
          <a:solidFill>
            <a:srgbClr val="609B5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6" name="Google Shape;116;g2adce91d777_1_0"/>
          <p:cNvSpPr txBox="1"/>
          <p:nvPr/>
        </p:nvSpPr>
        <p:spPr>
          <a:xfrm>
            <a:off x="789025" y="599450"/>
            <a:ext cx="7981500" cy="8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400">
                <a:solidFill>
                  <a:schemeClr val="lt1"/>
                </a:solidFill>
                <a:latin typeface="Calibri"/>
                <a:ea typeface="Calibri"/>
                <a:cs typeface="Calibri"/>
                <a:sym typeface="Calibri"/>
              </a:rPr>
              <a:t>Introductions - Project Partners</a:t>
            </a:r>
            <a:endParaRPr b="1" sz="4400">
              <a:solidFill>
                <a:schemeClr val="lt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endParaRPr>
          </a:p>
        </p:txBody>
      </p:sp>
      <p:pic>
        <p:nvPicPr>
          <p:cNvPr id="117" name="Google Shape;117;g2adce91d777_1_0"/>
          <p:cNvPicPr preferRelativeResize="0"/>
          <p:nvPr/>
        </p:nvPicPr>
        <p:blipFill rotWithShape="1">
          <a:blip r:embed="rId3">
            <a:alphaModFix/>
          </a:blip>
          <a:srcRect b="0" l="0" r="0" t="0"/>
          <a:stretch/>
        </p:blipFill>
        <p:spPr>
          <a:xfrm>
            <a:off x="4801150" y="6210850"/>
            <a:ext cx="2911926" cy="524125"/>
          </a:xfrm>
          <a:prstGeom prst="rect">
            <a:avLst/>
          </a:prstGeom>
          <a:noFill/>
          <a:ln>
            <a:noFill/>
          </a:ln>
        </p:spPr>
      </p:pic>
      <p:pic>
        <p:nvPicPr>
          <p:cNvPr id="118" name="Google Shape;118;g2adce91d777_1_0"/>
          <p:cNvPicPr preferRelativeResize="0"/>
          <p:nvPr/>
        </p:nvPicPr>
        <p:blipFill>
          <a:blip r:embed="rId4">
            <a:alphaModFix/>
          </a:blip>
          <a:stretch>
            <a:fillRect/>
          </a:stretch>
        </p:blipFill>
        <p:spPr>
          <a:xfrm>
            <a:off x="7262275" y="2093775"/>
            <a:ext cx="3622261" cy="1828800"/>
          </a:xfrm>
          <a:prstGeom prst="rect">
            <a:avLst/>
          </a:prstGeom>
          <a:noFill/>
          <a:ln>
            <a:noFill/>
          </a:ln>
        </p:spPr>
      </p:pic>
      <p:grpSp>
        <p:nvGrpSpPr>
          <p:cNvPr id="119" name="Google Shape;119;g2adce91d777_1_0"/>
          <p:cNvGrpSpPr/>
          <p:nvPr/>
        </p:nvGrpSpPr>
        <p:grpSpPr>
          <a:xfrm>
            <a:off x="1060204" y="2093788"/>
            <a:ext cx="4312722" cy="1828768"/>
            <a:chOff x="1060150" y="2093725"/>
            <a:chExt cx="4114800" cy="1747175"/>
          </a:xfrm>
        </p:grpSpPr>
        <p:pic>
          <p:nvPicPr>
            <p:cNvPr id="120" name="Google Shape;120;g2adce91d777_1_0"/>
            <p:cNvPicPr preferRelativeResize="0"/>
            <p:nvPr/>
          </p:nvPicPr>
          <p:blipFill>
            <a:blip r:embed="rId5">
              <a:alphaModFix/>
            </a:blip>
            <a:stretch>
              <a:fillRect/>
            </a:stretch>
          </p:blipFill>
          <p:spPr>
            <a:xfrm>
              <a:off x="1060150" y="2093725"/>
              <a:ext cx="4114800" cy="1534026"/>
            </a:xfrm>
            <a:prstGeom prst="rect">
              <a:avLst/>
            </a:prstGeom>
            <a:noFill/>
            <a:ln>
              <a:noFill/>
            </a:ln>
          </p:spPr>
        </p:pic>
        <p:sp>
          <p:nvSpPr>
            <p:cNvPr id="121" name="Google Shape;121;g2adce91d777_1_0"/>
            <p:cNvSpPr/>
            <p:nvPr/>
          </p:nvSpPr>
          <p:spPr>
            <a:xfrm>
              <a:off x="1060150" y="3489300"/>
              <a:ext cx="4114800" cy="351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600">
                  <a:solidFill>
                    <a:srgbClr val="10296C"/>
                  </a:solidFill>
                </a:rPr>
                <a:t>Service Forestry Program</a:t>
              </a:r>
              <a:endParaRPr b="1" sz="1600">
                <a:solidFill>
                  <a:srgbClr val="10296C"/>
                </a:solidFill>
              </a:endParaRPr>
            </a:p>
          </p:txBody>
        </p:sp>
      </p:grpSp>
      <p:sp>
        <p:nvSpPr>
          <p:cNvPr id="122" name="Google Shape;122;g2adce91d777_1_0"/>
          <p:cNvSpPr txBox="1"/>
          <p:nvPr/>
        </p:nvSpPr>
        <p:spPr>
          <a:xfrm>
            <a:off x="4199713" y="4152300"/>
            <a:ext cx="4114800" cy="18288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800">
              <a:solidFill>
                <a:schemeClr val="dk1"/>
              </a:solidFill>
            </a:endParaRPr>
          </a:p>
          <a:p>
            <a:pPr indent="0" lvl="0" marL="0" rtl="0" algn="ctr">
              <a:spcBef>
                <a:spcPts val="0"/>
              </a:spcBef>
              <a:spcAft>
                <a:spcPts val="0"/>
              </a:spcAft>
              <a:buNone/>
            </a:pPr>
            <a:r>
              <a:rPr b="1" lang="en-US" sz="3000">
                <a:solidFill>
                  <a:schemeClr val="dk1"/>
                </a:solidFill>
              </a:rPr>
              <a:t>Kip Kolesinskas</a:t>
            </a:r>
            <a:endParaRPr b="1" sz="3000">
              <a:solidFill>
                <a:schemeClr val="dk1"/>
              </a:solidFill>
            </a:endParaRPr>
          </a:p>
          <a:p>
            <a:pPr indent="0" lvl="0" marL="0" rtl="0" algn="ctr">
              <a:spcBef>
                <a:spcPts val="0"/>
              </a:spcBef>
              <a:spcAft>
                <a:spcPts val="0"/>
              </a:spcAft>
              <a:buNone/>
            </a:pPr>
            <a:r>
              <a:rPr lang="en-US" sz="2800">
                <a:solidFill>
                  <a:schemeClr val="dk1"/>
                </a:solidFill>
              </a:rPr>
              <a:t>Consulting Conservation Scientist</a:t>
            </a:r>
            <a:endParaRPr sz="28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5632"/>
        </a:solidFill>
      </p:bgPr>
    </p:bg>
    <p:spTree>
      <p:nvGrpSpPr>
        <p:cNvPr id="126" name="Shape 126"/>
        <p:cNvGrpSpPr/>
        <p:nvPr/>
      </p:nvGrpSpPr>
      <p:grpSpPr>
        <a:xfrm>
          <a:off x="0" y="0"/>
          <a:ext cx="0" cy="0"/>
          <a:chOff x="0" y="0"/>
          <a:chExt cx="0" cy="0"/>
        </a:xfrm>
      </p:grpSpPr>
      <p:sp>
        <p:nvSpPr>
          <p:cNvPr id="127" name="Google Shape;127;g2adce91d777_1_13"/>
          <p:cNvSpPr/>
          <p:nvPr/>
        </p:nvSpPr>
        <p:spPr>
          <a:xfrm>
            <a:off x="125" y="413600"/>
            <a:ext cx="12192000" cy="1196400"/>
          </a:xfrm>
          <a:prstGeom prst="rect">
            <a:avLst/>
          </a:prstGeom>
          <a:solidFill>
            <a:srgbClr val="609B5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8" name="Google Shape;128;g2adce91d777_1_13"/>
          <p:cNvSpPr txBox="1"/>
          <p:nvPr/>
        </p:nvSpPr>
        <p:spPr>
          <a:xfrm>
            <a:off x="789025" y="599450"/>
            <a:ext cx="7981500" cy="8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400">
                <a:solidFill>
                  <a:schemeClr val="lt1"/>
                </a:solidFill>
                <a:latin typeface="Calibri"/>
                <a:ea typeface="Calibri"/>
                <a:cs typeface="Calibri"/>
                <a:sym typeface="Calibri"/>
              </a:rPr>
              <a:t>Introductions - YOU</a:t>
            </a:r>
            <a:endParaRPr b="1" sz="4400">
              <a:solidFill>
                <a:schemeClr val="lt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endParaRPr>
          </a:p>
        </p:txBody>
      </p:sp>
      <p:pic>
        <p:nvPicPr>
          <p:cNvPr id="129" name="Google Shape;129;g2adce91d777_1_13"/>
          <p:cNvPicPr preferRelativeResize="0"/>
          <p:nvPr/>
        </p:nvPicPr>
        <p:blipFill rotWithShape="1">
          <a:blip r:embed="rId3">
            <a:alphaModFix/>
          </a:blip>
          <a:srcRect b="0" l="0" r="0" t="0"/>
          <a:stretch/>
        </p:blipFill>
        <p:spPr>
          <a:xfrm>
            <a:off x="4801150" y="6210850"/>
            <a:ext cx="2911926" cy="524125"/>
          </a:xfrm>
          <a:prstGeom prst="rect">
            <a:avLst/>
          </a:prstGeom>
          <a:noFill/>
          <a:ln>
            <a:noFill/>
          </a:ln>
        </p:spPr>
      </p:pic>
      <p:pic>
        <p:nvPicPr>
          <p:cNvPr id="130" name="Google Shape;130;g2adce91d777_1_13"/>
          <p:cNvPicPr preferRelativeResize="0"/>
          <p:nvPr/>
        </p:nvPicPr>
        <p:blipFill>
          <a:blip r:embed="rId4">
            <a:alphaModFix/>
          </a:blip>
          <a:stretch>
            <a:fillRect/>
          </a:stretch>
        </p:blipFill>
        <p:spPr>
          <a:xfrm>
            <a:off x="1906025" y="1762400"/>
            <a:ext cx="8379949" cy="4296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5632"/>
        </a:solidFill>
      </p:bgPr>
    </p:bg>
    <p:spTree>
      <p:nvGrpSpPr>
        <p:cNvPr id="134" name="Shape 134"/>
        <p:cNvGrpSpPr/>
        <p:nvPr/>
      </p:nvGrpSpPr>
      <p:grpSpPr>
        <a:xfrm>
          <a:off x="0" y="0"/>
          <a:ext cx="0" cy="0"/>
          <a:chOff x="0" y="0"/>
          <a:chExt cx="0" cy="0"/>
        </a:xfrm>
      </p:grpSpPr>
      <p:sp>
        <p:nvSpPr>
          <p:cNvPr id="135" name="Google Shape;135;g2ab534e19fd_0_2"/>
          <p:cNvSpPr txBox="1"/>
          <p:nvPr/>
        </p:nvSpPr>
        <p:spPr>
          <a:xfrm>
            <a:off x="638125" y="1609775"/>
            <a:ext cx="10915800" cy="4401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t/>
            </a:r>
            <a:endParaRPr sz="3000">
              <a:solidFill>
                <a:schemeClr val="lt1"/>
              </a:solidFill>
              <a:latin typeface="Calibri"/>
              <a:ea typeface="Calibri"/>
              <a:cs typeface="Calibri"/>
              <a:sym typeface="Calibri"/>
            </a:endParaRPr>
          </a:p>
          <a:p>
            <a:pPr indent="-419100" lvl="0" marL="457200" rtl="0" algn="l">
              <a:lnSpc>
                <a:spcPct val="90000"/>
              </a:lnSpc>
              <a:spcBef>
                <a:spcPts val="1000"/>
              </a:spcBef>
              <a:spcAft>
                <a:spcPts val="0"/>
              </a:spcAft>
              <a:buClr>
                <a:schemeClr val="lt1"/>
              </a:buClr>
              <a:buSzPts val="3000"/>
              <a:buFont typeface="Calibri"/>
              <a:buChar char="●"/>
            </a:pPr>
            <a:r>
              <a:rPr lang="en-US" sz="3000">
                <a:solidFill>
                  <a:schemeClr val="lt1"/>
                </a:solidFill>
                <a:latin typeface="Calibri"/>
                <a:ea typeface="Calibri"/>
                <a:cs typeface="Calibri"/>
                <a:sym typeface="Calibri"/>
              </a:rPr>
              <a:t>Increase the capacity of Connecticut land trusts to manage their lands using climate smart land stewardship practices</a:t>
            </a:r>
            <a:endParaRPr sz="3000">
              <a:solidFill>
                <a:schemeClr val="lt1"/>
              </a:solidFill>
              <a:latin typeface="Calibri"/>
              <a:ea typeface="Calibri"/>
              <a:cs typeface="Calibri"/>
              <a:sym typeface="Calibri"/>
            </a:endParaRPr>
          </a:p>
          <a:p>
            <a:pPr indent="-419100" lvl="0" marL="457200" rtl="0" algn="l">
              <a:lnSpc>
                <a:spcPct val="90000"/>
              </a:lnSpc>
              <a:spcBef>
                <a:spcPts val="1000"/>
              </a:spcBef>
              <a:spcAft>
                <a:spcPts val="0"/>
              </a:spcAft>
              <a:buClr>
                <a:schemeClr val="lt1"/>
              </a:buClr>
              <a:buSzPts val="3000"/>
              <a:buFont typeface="Calibri"/>
              <a:buChar char="●"/>
            </a:pPr>
            <a:r>
              <a:rPr lang="en-US" sz="3000">
                <a:solidFill>
                  <a:schemeClr val="lt1"/>
                </a:solidFill>
                <a:latin typeface="Calibri"/>
                <a:ea typeface="Calibri"/>
                <a:cs typeface="Calibri"/>
                <a:sym typeface="Calibri"/>
              </a:rPr>
              <a:t>Increase number of acres managed using climate smart practices</a:t>
            </a:r>
            <a:endParaRPr sz="3000">
              <a:solidFill>
                <a:schemeClr val="lt1"/>
              </a:solidFill>
              <a:latin typeface="Calibri"/>
              <a:ea typeface="Calibri"/>
              <a:cs typeface="Calibri"/>
              <a:sym typeface="Calibri"/>
            </a:endParaRPr>
          </a:p>
          <a:p>
            <a:pPr indent="-419100" lvl="0" marL="457200" rtl="0" algn="l">
              <a:lnSpc>
                <a:spcPct val="90000"/>
              </a:lnSpc>
              <a:spcBef>
                <a:spcPts val="1000"/>
              </a:spcBef>
              <a:spcAft>
                <a:spcPts val="0"/>
              </a:spcAft>
              <a:buClr>
                <a:schemeClr val="lt1"/>
              </a:buClr>
              <a:buSzPts val="3000"/>
              <a:buFont typeface="Calibri"/>
              <a:buChar char="●"/>
            </a:pPr>
            <a:r>
              <a:rPr lang="en-US" sz="3000">
                <a:solidFill>
                  <a:schemeClr val="lt1"/>
                </a:solidFill>
                <a:latin typeface="Calibri"/>
                <a:ea typeface="Calibri"/>
                <a:cs typeface="Calibri"/>
                <a:sym typeface="Calibri"/>
              </a:rPr>
              <a:t>Encourage future use of climate smart practices among Connecticut’s land trusts</a:t>
            </a:r>
            <a:endParaRPr sz="3000">
              <a:solidFill>
                <a:schemeClr val="lt1"/>
              </a:solidFill>
              <a:latin typeface="Calibri"/>
              <a:ea typeface="Calibri"/>
              <a:cs typeface="Calibri"/>
              <a:sym typeface="Calibri"/>
            </a:endParaRPr>
          </a:p>
          <a:p>
            <a:pPr indent="-419100" lvl="0" marL="457200" rtl="0" algn="l">
              <a:lnSpc>
                <a:spcPct val="90000"/>
              </a:lnSpc>
              <a:spcBef>
                <a:spcPts val="1000"/>
              </a:spcBef>
              <a:spcAft>
                <a:spcPts val="0"/>
              </a:spcAft>
              <a:buClr>
                <a:schemeClr val="lt1"/>
              </a:buClr>
              <a:buSzPts val="3000"/>
              <a:buFont typeface="Calibri"/>
              <a:buChar char="●"/>
            </a:pPr>
            <a:r>
              <a:rPr lang="en-US" sz="3000">
                <a:solidFill>
                  <a:schemeClr val="lt1"/>
                </a:solidFill>
                <a:latin typeface="Calibri"/>
                <a:ea typeface="Calibri"/>
                <a:cs typeface="Calibri"/>
                <a:sym typeface="Calibri"/>
              </a:rPr>
              <a:t>Elevate the role of conserved lands as part of the climate change solution</a:t>
            </a:r>
            <a:endParaRPr sz="3000">
              <a:solidFill>
                <a:schemeClr val="lt1"/>
              </a:solidFill>
              <a:latin typeface="Calibri"/>
              <a:ea typeface="Calibri"/>
              <a:cs typeface="Calibri"/>
              <a:sym typeface="Calibri"/>
            </a:endParaRPr>
          </a:p>
        </p:txBody>
      </p:sp>
      <p:sp>
        <p:nvSpPr>
          <p:cNvPr id="136" name="Google Shape;136;g2ab534e19fd_0_2"/>
          <p:cNvSpPr/>
          <p:nvPr/>
        </p:nvSpPr>
        <p:spPr>
          <a:xfrm>
            <a:off x="125" y="413600"/>
            <a:ext cx="12192000" cy="1196400"/>
          </a:xfrm>
          <a:prstGeom prst="rect">
            <a:avLst/>
          </a:prstGeom>
          <a:solidFill>
            <a:srgbClr val="609B5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7" name="Google Shape;137;g2ab534e19fd_0_2"/>
          <p:cNvSpPr txBox="1"/>
          <p:nvPr/>
        </p:nvSpPr>
        <p:spPr>
          <a:xfrm>
            <a:off x="789025" y="599450"/>
            <a:ext cx="7981500" cy="8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400">
                <a:solidFill>
                  <a:schemeClr val="lt1"/>
                </a:solidFill>
                <a:latin typeface="Calibri"/>
                <a:ea typeface="Calibri"/>
                <a:cs typeface="Calibri"/>
                <a:sym typeface="Calibri"/>
              </a:rPr>
              <a:t>Program Goals</a:t>
            </a:r>
            <a:endParaRPr b="1" sz="4400">
              <a:solidFill>
                <a:schemeClr val="lt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endParaRPr>
          </a:p>
        </p:txBody>
      </p:sp>
      <p:pic>
        <p:nvPicPr>
          <p:cNvPr id="138" name="Google Shape;138;g2ab534e19fd_0_2"/>
          <p:cNvPicPr preferRelativeResize="0"/>
          <p:nvPr/>
        </p:nvPicPr>
        <p:blipFill rotWithShape="1">
          <a:blip r:embed="rId3">
            <a:alphaModFix/>
          </a:blip>
          <a:srcRect b="0" l="0" r="0" t="0"/>
          <a:stretch/>
        </p:blipFill>
        <p:spPr>
          <a:xfrm>
            <a:off x="4801150" y="6210850"/>
            <a:ext cx="2911926" cy="524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5632"/>
        </a:solidFill>
      </p:bgPr>
    </p:bg>
    <p:spTree>
      <p:nvGrpSpPr>
        <p:cNvPr id="142" name="Shape 142"/>
        <p:cNvGrpSpPr/>
        <p:nvPr/>
      </p:nvGrpSpPr>
      <p:grpSpPr>
        <a:xfrm>
          <a:off x="0" y="0"/>
          <a:ext cx="0" cy="0"/>
          <a:chOff x="0" y="0"/>
          <a:chExt cx="0" cy="0"/>
        </a:xfrm>
      </p:grpSpPr>
      <p:sp>
        <p:nvSpPr>
          <p:cNvPr id="143" name="Google Shape;143;g2aba7b31f7c_1_12"/>
          <p:cNvSpPr txBox="1"/>
          <p:nvPr/>
        </p:nvSpPr>
        <p:spPr>
          <a:xfrm>
            <a:off x="638100" y="2136225"/>
            <a:ext cx="7138200" cy="3548400"/>
          </a:xfrm>
          <a:prstGeom prst="rect">
            <a:avLst/>
          </a:prstGeom>
          <a:noFill/>
          <a:ln>
            <a:noFill/>
          </a:ln>
        </p:spPr>
        <p:txBody>
          <a:bodyPr anchorCtr="0" anchor="t" bIns="91425" lIns="91425" spcFirstLastPara="1" rIns="91425" wrap="square" tIns="91425">
            <a:noAutofit/>
          </a:bodyPr>
          <a:lstStyle/>
          <a:p>
            <a:pPr indent="-419100" lvl="0" marL="457200" rtl="0" algn="l">
              <a:spcBef>
                <a:spcPts val="0"/>
              </a:spcBef>
              <a:spcAft>
                <a:spcPts val="0"/>
              </a:spcAft>
              <a:buClr>
                <a:schemeClr val="lt1"/>
              </a:buClr>
              <a:buSzPts val="3000"/>
              <a:buFont typeface="Calibri"/>
              <a:buChar char="●"/>
            </a:pPr>
            <a:r>
              <a:rPr lang="en-US" sz="3000">
                <a:solidFill>
                  <a:schemeClr val="lt1"/>
                </a:solidFill>
                <a:latin typeface="Calibri"/>
                <a:ea typeface="Calibri"/>
                <a:cs typeface="Calibri"/>
                <a:sym typeface="Calibri"/>
              </a:rPr>
              <a:t>Elevated temperatures</a:t>
            </a:r>
            <a:endParaRPr sz="3000">
              <a:solidFill>
                <a:schemeClr val="lt1"/>
              </a:solidFill>
              <a:latin typeface="Calibri"/>
              <a:ea typeface="Calibri"/>
              <a:cs typeface="Calibri"/>
              <a:sym typeface="Calibri"/>
            </a:endParaRPr>
          </a:p>
          <a:p>
            <a:pPr indent="-419100" lvl="0" marL="457200" rtl="0" algn="l">
              <a:spcBef>
                <a:spcPts val="0"/>
              </a:spcBef>
              <a:spcAft>
                <a:spcPts val="0"/>
              </a:spcAft>
              <a:buClr>
                <a:schemeClr val="lt1"/>
              </a:buClr>
              <a:buSzPts val="3000"/>
              <a:buFont typeface="Calibri"/>
              <a:buChar char="●"/>
            </a:pPr>
            <a:r>
              <a:rPr lang="en-US" sz="3000">
                <a:solidFill>
                  <a:schemeClr val="lt1"/>
                </a:solidFill>
                <a:latin typeface="Calibri"/>
                <a:ea typeface="Calibri"/>
                <a:cs typeface="Calibri"/>
                <a:sym typeface="Calibri"/>
              </a:rPr>
              <a:t>Longer growing seasons</a:t>
            </a:r>
            <a:endParaRPr sz="3000">
              <a:solidFill>
                <a:schemeClr val="lt1"/>
              </a:solidFill>
              <a:latin typeface="Calibri"/>
              <a:ea typeface="Calibri"/>
              <a:cs typeface="Calibri"/>
              <a:sym typeface="Calibri"/>
            </a:endParaRPr>
          </a:p>
          <a:p>
            <a:pPr indent="-419100" lvl="0" marL="457200" rtl="0" algn="l">
              <a:spcBef>
                <a:spcPts val="0"/>
              </a:spcBef>
              <a:spcAft>
                <a:spcPts val="0"/>
              </a:spcAft>
              <a:buClr>
                <a:schemeClr val="lt1"/>
              </a:buClr>
              <a:buSzPts val="3000"/>
              <a:buFont typeface="Calibri"/>
              <a:buChar char="●"/>
            </a:pPr>
            <a:r>
              <a:rPr lang="en-US" sz="3000">
                <a:solidFill>
                  <a:schemeClr val="lt1"/>
                </a:solidFill>
                <a:latin typeface="Calibri"/>
                <a:ea typeface="Calibri"/>
                <a:cs typeface="Calibri"/>
                <a:sym typeface="Calibri"/>
              </a:rPr>
              <a:t>Changes in precipitation patterns</a:t>
            </a:r>
            <a:endParaRPr sz="3000">
              <a:solidFill>
                <a:schemeClr val="lt1"/>
              </a:solidFill>
              <a:latin typeface="Calibri"/>
              <a:ea typeface="Calibri"/>
              <a:cs typeface="Calibri"/>
              <a:sym typeface="Calibri"/>
            </a:endParaRPr>
          </a:p>
          <a:p>
            <a:pPr indent="-419100" lvl="0" marL="457200" rtl="0" algn="l">
              <a:spcBef>
                <a:spcPts val="0"/>
              </a:spcBef>
              <a:spcAft>
                <a:spcPts val="0"/>
              </a:spcAft>
              <a:buClr>
                <a:schemeClr val="lt1"/>
              </a:buClr>
              <a:buSzPts val="3000"/>
              <a:buFont typeface="Calibri"/>
              <a:buChar char="●"/>
            </a:pPr>
            <a:r>
              <a:rPr lang="en-US" sz="3000">
                <a:solidFill>
                  <a:schemeClr val="lt1"/>
                </a:solidFill>
                <a:latin typeface="Calibri"/>
                <a:ea typeface="Calibri"/>
                <a:cs typeface="Calibri"/>
                <a:sym typeface="Calibri"/>
              </a:rPr>
              <a:t>More droughts and heat waves</a:t>
            </a:r>
            <a:endParaRPr sz="3000">
              <a:solidFill>
                <a:schemeClr val="lt1"/>
              </a:solidFill>
              <a:latin typeface="Calibri"/>
              <a:ea typeface="Calibri"/>
              <a:cs typeface="Calibri"/>
              <a:sym typeface="Calibri"/>
            </a:endParaRPr>
          </a:p>
          <a:p>
            <a:pPr indent="-419100" lvl="0" marL="457200" rtl="0" algn="l">
              <a:spcBef>
                <a:spcPts val="0"/>
              </a:spcBef>
              <a:spcAft>
                <a:spcPts val="0"/>
              </a:spcAft>
              <a:buClr>
                <a:schemeClr val="lt1"/>
              </a:buClr>
              <a:buSzPts val="3000"/>
              <a:buFont typeface="Calibri"/>
              <a:buChar char="●"/>
            </a:pPr>
            <a:r>
              <a:rPr lang="en-US" sz="3000">
                <a:solidFill>
                  <a:schemeClr val="lt1"/>
                </a:solidFill>
                <a:latin typeface="Calibri"/>
                <a:ea typeface="Calibri"/>
                <a:cs typeface="Calibri"/>
                <a:sym typeface="Calibri"/>
              </a:rPr>
              <a:t>More intense and frequent storm events</a:t>
            </a:r>
            <a:endParaRPr sz="3000">
              <a:solidFill>
                <a:schemeClr val="lt1"/>
              </a:solidFill>
              <a:latin typeface="Calibri"/>
              <a:ea typeface="Calibri"/>
              <a:cs typeface="Calibri"/>
              <a:sym typeface="Calibri"/>
            </a:endParaRPr>
          </a:p>
          <a:p>
            <a:pPr indent="-419100" lvl="0" marL="457200" rtl="0" algn="l">
              <a:spcBef>
                <a:spcPts val="0"/>
              </a:spcBef>
              <a:spcAft>
                <a:spcPts val="0"/>
              </a:spcAft>
              <a:buClr>
                <a:schemeClr val="lt1"/>
              </a:buClr>
              <a:buSzPts val="3000"/>
              <a:buFont typeface="Calibri"/>
              <a:buChar char="●"/>
            </a:pPr>
            <a:r>
              <a:rPr lang="en-US" sz="3000">
                <a:solidFill>
                  <a:schemeClr val="lt1"/>
                </a:solidFill>
                <a:latin typeface="Calibri"/>
                <a:ea typeface="Calibri"/>
                <a:cs typeface="Calibri"/>
                <a:sym typeface="Calibri"/>
              </a:rPr>
              <a:t>Sea level rise</a:t>
            </a:r>
            <a:endParaRPr sz="3000">
              <a:solidFill>
                <a:schemeClr val="lt1"/>
              </a:solidFill>
              <a:latin typeface="Calibri"/>
              <a:ea typeface="Calibri"/>
              <a:cs typeface="Calibri"/>
              <a:sym typeface="Calibri"/>
            </a:endParaRPr>
          </a:p>
          <a:p>
            <a:pPr indent="-419100" lvl="0" marL="457200" rtl="0" algn="l">
              <a:spcBef>
                <a:spcPts val="0"/>
              </a:spcBef>
              <a:spcAft>
                <a:spcPts val="0"/>
              </a:spcAft>
              <a:buClr>
                <a:schemeClr val="lt1"/>
              </a:buClr>
              <a:buSzPts val="3000"/>
              <a:buFont typeface="Calibri"/>
              <a:buChar char="●"/>
            </a:pPr>
            <a:r>
              <a:rPr lang="en-US" sz="3000">
                <a:solidFill>
                  <a:schemeClr val="lt1"/>
                </a:solidFill>
                <a:latin typeface="Calibri"/>
                <a:ea typeface="Calibri"/>
                <a:cs typeface="Calibri"/>
                <a:sym typeface="Calibri"/>
              </a:rPr>
              <a:t>Increase in invasive pests &amp; pathogens</a:t>
            </a:r>
            <a:endParaRPr sz="3000">
              <a:solidFill>
                <a:schemeClr val="lt1"/>
              </a:solidFill>
              <a:latin typeface="Calibri"/>
              <a:ea typeface="Calibri"/>
              <a:cs typeface="Calibri"/>
              <a:sym typeface="Calibri"/>
            </a:endParaRPr>
          </a:p>
        </p:txBody>
      </p:sp>
      <p:sp>
        <p:nvSpPr>
          <p:cNvPr id="144" name="Google Shape;144;g2aba7b31f7c_1_12"/>
          <p:cNvSpPr/>
          <p:nvPr/>
        </p:nvSpPr>
        <p:spPr>
          <a:xfrm>
            <a:off x="125" y="413600"/>
            <a:ext cx="12192000" cy="1196400"/>
          </a:xfrm>
          <a:prstGeom prst="rect">
            <a:avLst/>
          </a:prstGeom>
          <a:solidFill>
            <a:srgbClr val="609B5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5" name="Google Shape;145;g2aba7b31f7c_1_12"/>
          <p:cNvSpPr txBox="1"/>
          <p:nvPr/>
        </p:nvSpPr>
        <p:spPr>
          <a:xfrm>
            <a:off x="789025" y="599450"/>
            <a:ext cx="7981500" cy="8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400">
                <a:solidFill>
                  <a:schemeClr val="lt1"/>
                </a:solidFill>
                <a:latin typeface="Calibri"/>
                <a:ea typeface="Calibri"/>
                <a:cs typeface="Calibri"/>
                <a:sym typeface="Calibri"/>
              </a:rPr>
              <a:t>Climate Impacts in New England</a:t>
            </a:r>
            <a:endParaRPr b="1" sz="4400">
              <a:solidFill>
                <a:schemeClr val="lt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endParaRPr>
          </a:p>
        </p:txBody>
      </p:sp>
      <p:pic>
        <p:nvPicPr>
          <p:cNvPr id="146" name="Google Shape;146;g2aba7b31f7c_1_12"/>
          <p:cNvPicPr preferRelativeResize="0"/>
          <p:nvPr/>
        </p:nvPicPr>
        <p:blipFill rotWithShape="1">
          <a:blip r:embed="rId3">
            <a:alphaModFix/>
          </a:blip>
          <a:srcRect b="0" l="0" r="0" t="0"/>
          <a:stretch/>
        </p:blipFill>
        <p:spPr>
          <a:xfrm>
            <a:off x="4801150" y="6210850"/>
            <a:ext cx="2911926" cy="524125"/>
          </a:xfrm>
          <a:prstGeom prst="rect">
            <a:avLst/>
          </a:prstGeom>
          <a:noFill/>
          <a:ln>
            <a:noFill/>
          </a:ln>
        </p:spPr>
      </p:pic>
      <p:pic>
        <p:nvPicPr>
          <p:cNvPr id="147" name="Google Shape;147;g2aba7b31f7c_1_12"/>
          <p:cNvPicPr preferRelativeResize="0"/>
          <p:nvPr/>
        </p:nvPicPr>
        <p:blipFill>
          <a:blip r:embed="rId4">
            <a:alphaModFix/>
          </a:blip>
          <a:stretch>
            <a:fillRect/>
          </a:stretch>
        </p:blipFill>
        <p:spPr>
          <a:xfrm>
            <a:off x="8225725" y="1864700"/>
            <a:ext cx="3429000" cy="2048131"/>
          </a:xfrm>
          <a:prstGeom prst="rect">
            <a:avLst/>
          </a:prstGeom>
          <a:noFill/>
          <a:ln>
            <a:noFill/>
          </a:ln>
        </p:spPr>
      </p:pic>
      <p:pic>
        <p:nvPicPr>
          <p:cNvPr id="148" name="Google Shape;148;g2aba7b31f7c_1_12"/>
          <p:cNvPicPr preferRelativeResize="0"/>
          <p:nvPr/>
        </p:nvPicPr>
        <p:blipFill>
          <a:blip r:embed="rId5">
            <a:alphaModFix/>
          </a:blip>
          <a:stretch>
            <a:fillRect/>
          </a:stretch>
        </p:blipFill>
        <p:spPr>
          <a:xfrm>
            <a:off x="8225726" y="4167526"/>
            <a:ext cx="3429001" cy="1807175"/>
          </a:xfrm>
          <a:prstGeom prst="rect">
            <a:avLst/>
          </a:prstGeom>
          <a:noFill/>
          <a:ln>
            <a:noFill/>
          </a:ln>
        </p:spPr>
      </p:pic>
      <p:sp>
        <p:nvSpPr>
          <p:cNvPr id="149" name="Google Shape;149;g2aba7b31f7c_1_12"/>
          <p:cNvSpPr txBox="1"/>
          <p:nvPr/>
        </p:nvSpPr>
        <p:spPr>
          <a:xfrm>
            <a:off x="9788725" y="5974700"/>
            <a:ext cx="1866000" cy="320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sz="1000">
                <a:solidFill>
                  <a:schemeClr val="lt1"/>
                </a:solidFill>
              </a:rPr>
              <a:t>Sleeping Giant State Park</a:t>
            </a:r>
            <a:endParaRPr sz="1000">
              <a:solidFill>
                <a:schemeClr val="lt1"/>
              </a:solidFill>
            </a:endParaRPr>
          </a:p>
        </p:txBody>
      </p:sp>
      <p:sp>
        <p:nvSpPr>
          <p:cNvPr id="150" name="Google Shape;150;g2aba7b31f7c_1_12"/>
          <p:cNvSpPr txBox="1"/>
          <p:nvPr/>
        </p:nvSpPr>
        <p:spPr>
          <a:xfrm>
            <a:off x="9788725" y="3847425"/>
            <a:ext cx="1866000" cy="320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sz="1000">
                <a:solidFill>
                  <a:schemeClr val="lt1"/>
                </a:solidFill>
              </a:rPr>
              <a:t>NOAA</a:t>
            </a:r>
            <a:endParaRPr sz="100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5632"/>
        </a:solidFill>
      </p:bgPr>
    </p:bg>
    <p:spTree>
      <p:nvGrpSpPr>
        <p:cNvPr id="154" name="Shape 154"/>
        <p:cNvGrpSpPr/>
        <p:nvPr/>
      </p:nvGrpSpPr>
      <p:grpSpPr>
        <a:xfrm>
          <a:off x="0" y="0"/>
          <a:ext cx="0" cy="0"/>
          <a:chOff x="0" y="0"/>
          <a:chExt cx="0" cy="0"/>
        </a:xfrm>
      </p:grpSpPr>
      <p:sp>
        <p:nvSpPr>
          <p:cNvPr id="155" name="Google Shape;155;g2aba7b31f7c_1_4"/>
          <p:cNvSpPr txBox="1"/>
          <p:nvPr/>
        </p:nvSpPr>
        <p:spPr>
          <a:xfrm>
            <a:off x="638125" y="1609775"/>
            <a:ext cx="7453200" cy="4238100"/>
          </a:xfrm>
          <a:prstGeom prst="rect">
            <a:avLst/>
          </a:prstGeom>
          <a:noFill/>
          <a:ln>
            <a:noFill/>
          </a:ln>
        </p:spPr>
        <p:txBody>
          <a:bodyPr anchorCtr="0" anchor="t" bIns="91425" lIns="91425" spcFirstLastPara="1" rIns="91425" wrap="square" tIns="91425">
            <a:noAutofit/>
          </a:bodyPr>
          <a:lstStyle/>
          <a:p>
            <a:pPr indent="-400050" lvl="0" marL="457200" rtl="0" algn="l">
              <a:lnSpc>
                <a:spcPct val="90000"/>
              </a:lnSpc>
              <a:spcBef>
                <a:spcPts val="0"/>
              </a:spcBef>
              <a:spcAft>
                <a:spcPts val="0"/>
              </a:spcAft>
              <a:buClr>
                <a:schemeClr val="lt1"/>
              </a:buClr>
              <a:buSzPts val="2700"/>
              <a:buFont typeface="Calibri"/>
              <a:buChar char="●"/>
            </a:pPr>
            <a:r>
              <a:rPr b="1" lang="en-US" sz="2700">
                <a:solidFill>
                  <a:schemeClr val="lt1"/>
                </a:solidFill>
                <a:latin typeface="Calibri"/>
                <a:ea typeface="Calibri"/>
                <a:cs typeface="Calibri"/>
                <a:sym typeface="Calibri"/>
              </a:rPr>
              <a:t>Mitigation</a:t>
            </a:r>
            <a:r>
              <a:rPr lang="en-US" sz="2700">
                <a:solidFill>
                  <a:schemeClr val="lt1"/>
                </a:solidFill>
                <a:latin typeface="Calibri"/>
                <a:ea typeface="Calibri"/>
                <a:cs typeface="Calibri"/>
                <a:sym typeface="Calibri"/>
              </a:rPr>
              <a:t> - reducing or removing greenhouse gas (GHG) emissions, e.g. by increasing carbon sequestration and storage</a:t>
            </a:r>
            <a:endParaRPr sz="2700">
              <a:solidFill>
                <a:schemeClr val="lt1"/>
              </a:solidFill>
              <a:latin typeface="Calibri"/>
              <a:ea typeface="Calibri"/>
              <a:cs typeface="Calibri"/>
              <a:sym typeface="Calibri"/>
            </a:endParaRPr>
          </a:p>
          <a:p>
            <a:pPr indent="0" lvl="0" marL="457200" rtl="0" algn="l">
              <a:lnSpc>
                <a:spcPct val="90000"/>
              </a:lnSpc>
              <a:spcBef>
                <a:spcPts val="0"/>
              </a:spcBef>
              <a:spcAft>
                <a:spcPts val="0"/>
              </a:spcAft>
              <a:buNone/>
            </a:pPr>
            <a:r>
              <a:t/>
            </a:r>
            <a:endParaRPr sz="2700">
              <a:solidFill>
                <a:schemeClr val="lt1"/>
              </a:solidFill>
              <a:latin typeface="Calibri"/>
              <a:ea typeface="Calibri"/>
              <a:cs typeface="Calibri"/>
              <a:sym typeface="Calibri"/>
            </a:endParaRPr>
          </a:p>
          <a:p>
            <a:pPr indent="-400050" lvl="0" marL="457200" rtl="0" algn="l">
              <a:lnSpc>
                <a:spcPct val="90000"/>
              </a:lnSpc>
              <a:spcBef>
                <a:spcPts val="0"/>
              </a:spcBef>
              <a:spcAft>
                <a:spcPts val="0"/>
              </a:spcAft>
              <a:buClr>
                <a:schemeClr val="lt1"/>
              </a:buClr>
              <a:buSzPts val="2700"/>
              <a:buFont typeface="Calibri"/>
              <a:buChar char="●"/>
            </a:pPr>
            <a:r>
              <a:rPr b="1" lang="en-US" sz="2700">
                <a:solidFill>
                  <a:schemeClr val="lt1"/>
                </a:solidFill>
                <a:latin typeface="Calibri"/>
                <a:ea typeface="Calibri"/>
                <a:cs typeface="Calibri"/>
                <a:sym typeface="Calibri"/>
              </a:rPr>
              <a:t>Resilience</a:t>
            </a:r>
            <a:r>
              <a:rPr lang="en-US" sz="2700">
                <a:solidFill>
                  <a:schemeClr val="lt1"/>
                </a:solidFill>
                <a:latin typeface="Calibri"/>
                <a:ea typeface="Calibri"/>
                <a:cs typeface="Calibri"/>
                <a:sym typeface="Calibri"/>
              </a:rPr>
              <a:t> - ability of an ecosystem to withstand or respond quickly to disturbance and return to a prior condition</a:t>
            </a:r>
            <a:endParaRPr sz="2700">
              <a:solidFill>
                <a:schemeClr val="lt1"/>
              </a:solidFill>
              <a:latin typeface="Calibri"/>
              <a:ea typeface="Calibri"/>
              <a:cs typeface="Calibri"/>
              <a:sym typeface="Calibri"/>
            </a:endParaRPr>
          </a:p>
          <a:p>
            <a:pPr indent="0" lvl="0" marL="0" rtl="0" algn="l">
              <a:lnSpc>
                <a:spcPct val="90000"/>
              </a:lnSpc>
              <a:spcBef>
                <a:spcPts val="0"/>
              </a:spcBef>
              <a:spcAft>
                <a:spcPts val="0"/>
              </a:spcAft>
              <a:buNone/>
            </a:pPr>
            <a:r>
              <a:t/>
            </a:r>
            <a:endParaRPr sz="2700">
              <a:solidFill>
                <a:schemeClr val="lt1"/>
              </a:solidFill>
              <a:latin typeface="Calibri"/>
              <a:ea typeface="Calibri"/>
              <a:cs typeface="Calibri"/>
              <a:sym typeface="Calibri"/>
            </a:endParaRPr>
          </a:p>
          <a:p>
            <a:pPr indent="-400050" lvl="0" marL="457200" rtl="0" algn="l">
              <a:lnSpc>
                <a:spcPct val="90000"/>
              </a:lnSpc>
              <a:spcBef>
                <a:spcPts val="0"/>
              </a:spcBef>
              <a:spcAft>
                <a:spcPts val="0"/>
              </a:spcAft>
              <a:buClr>
                <a:schemeClr val="lt1"/>
              </a:buClr>
              <a:buSzPts val="2700"/>
              <a:buFont typeface="Calibri"/>
              <a:buChar char="●"/>
            </a:pPr>
            <a:r>
              <a:rPr b="1" lang="en-US" sz="2700">
                <a:solidFill>
                  <a:schemeClr val="lt1"/>
                </a:solidFill>
                <a:latin typeface="Calibri"/>
                <a:ea typeface="Calibri"/>
                <a:cs typeface="Calibri"/>
                <a:sym typeface="Calibri"/>
              </a:rPr>
              <a:t>Adaptation</a:t>
            </a:r>
            <a:r>
              <a:rPr lang="en-US" sz="2700">
                <a:solidFill>
                  <a:schemeClr val="lt1"/>
                </a:solidFill>
                <a:latin typeface="Calibri"/>
                <a:ea typeface="Calibri"/>
                <a:cs typeface="Calibri"/>
                <a:sym typeface="Calibri"/>
              </a:rPr>
              <a:t> - actions that intentionally accommodate change and allow ecosystems to respond to future conditions</a:t>
            </a:r>
            <a:endParaRPr sz="3000">
              <a:solidFill>
                <a:schemeClr val="lt1"/>
              </a:solidFill>
              <a:latin typeface="Calibri"/>
              <a:ea typeface="Calibri"/>
              <a:cs typeface="Calibri"/>
              <a:sym typeface="Calibri"/>
            </a:endParaRPr>
          </a:p>
          <a:p>
            <a:pPr indent="0" lvl="0" marL="457200" rtl="0" algn="l">
              <a:spcBef>
                <a:spcPts val="0"/>
              </a:spcBef>
              <a:spcAft>
                <a:spcPts val="0"/>
              </a:spcAft>
              <a:buNone/>
            </a:pPr>
            <a:r>
              <a:t/>
            </a:r>
            <a:endParaRPr sz="3600">
              <a:solidFill>
                <a:schemeClr val="lt1"/>
              </a:solidFill>
              <a:latin typeface="Calibri"/>
              <a:ea typeface="Calibri"/>
              <a:cs typeface="Calibri"/>
              <a:sym typeface="Calibri"/>
            </a:endParaRPr>
          </a:p>
          <a:p>
            <a:pPr indent="0" lvl="0" marL="0" rtl="0" algn="l">
              <a:spcBef>
                <a:spcPts val="0"/>
              </a:spcBef>
              <a:spcAft>
                <a:spcPts val="0"/>
              </a:spcAft>
              <a:buNone/>
            </a:pPr>
            <a:r>
              <a:t/>
            </a:r>
            <a:endParaRPr sz="3600">
              <a:solidFill>
                <a:schemeClr val="lt1"/>
              </a:solidFill>
              <a:latin typeface="Calibri"/>
              <a:ea typeface="Calibri"/>
              <a:cs typeface="Calibri"/>
              <a:sym typeface="Calibri"/>
            </a:endParaRPr>
          </a:p>
          <a:p>
            <a:pPr indent="0" lvl="0" marL="0" rtl="0" algn="l">
              <a:spcBef>
                <a:spcPts val="0"/>
              </a:spcBef>
              <a:spcAft>
                <a:spcPts val="0"/>
              </a:spcAft>
              <a:buNone/>
            </a:pPr>
            <a:r>
              <a:t/>
            </a:r>
            <a:endParaRPr sz="3600">
              <a:solidFill>
                <a:schemeClr val="lt1"/>
              </a:solidFill>
              <a:latin typeface="Calibri"/>
              <a:ea typeface="Calibri"/>
              <a:cs typeface="Calibri"/>
              <a:sym typeface="Calibri"/>
            </a:endParaRPr>
          </a:p>
        </p:txBody>
      </p:sp>
      <p:sp>
        <p:nvSpPr>
          <p:cNvPr id="156" name="Google Shape;156;g2aba7b31f7c_1_4"/>
          <p:cNvSpPr/>
          <p:nvPr/>
        </p:nvSpPr>
        <p:spPr>
          <a:xfrm>
            <a:off x="125" y="413600"/>
            <a:ext cx="12192000" cy="1196400"/>
          </a:xfrm>
          <a:prstGeom prst="rect">
            <a:avLst/>
          </a:prstGeom>
          <a:solidFill>
            <a:srgbClr val="609B5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7" name="Google Shape;157;g2aba7b31f7c_1_4"/>
          <p:cNvSpPr txBox="1"/>
          <p:nvPr/>
        </p:nvSpPr>
        <p:spPr>
          <a:xfrm>
            <a:off x="789025" y="599450"/>
            <a:ext cx="7981500" cy="8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400">
                <a:solidFill>
                  <a:schemeClr val="lt1"/>
                </a:solidFill>
                <a:latin typeface="Calibri"/>
                <a:ea typeface="Calibri"/>
                <a:cs typeface="Calibri"/>
                <a:sym typeface="Calibri"/>
              </a:rPr>
              <a:t>Climate Smart Land Stewardship</a:t>
            </a:r>
            <a:endParaRPr b="1" sz="4400">
              <a:solidFill>
                <a:schemeClr val="lt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endParaRPr>
          </a:p>
        </p:txBody>
      </p:sp>
      <p:pic>
        <p:nvPicPr>
          <p:cNvPr id="158" name="Google Shape;158;g2aba7b31f7c_1_4"/>
          <p:cNvPicPr preferRelativeResize="0"/>
          <p:nvPr/>
        </p:nvPicPr>
        <p:blipFill rotWithShape="1">
          <a:blip r:embed="rId3">
            <a:alphaModFix/>
          </a:blip>
          <a:srcRect b="0" l="0" r="0" t="0"/>
          <a:stretch/>
        </p:blipFill>
        <p:spPr>
          <a:xfrm>
            <a:off x="4801150" y="6210850"/>
            <a:ext cx="2911926" cy="524125"/>
          </a:xfrm>
          <a:prstGeom prst="rect">
            <a:avLst/>
          </a:prstGeom>
          <a:noFill/>
          <a:ln>
            <a:noFill/>
          </a:ln>
        </p:spPr>
      </p:pic>
      <p:pic>
        <p:nvPicPr>
          <p:cNvPr id="159" name="Google Shape;159;g2aba7b31f7c_1_4"/>
          <p:cNvPicPr preferRelativeResize="0"/>
          <p:nvPr/>
        </p:nvPicPr>
        <p:blipFill rotWithShape="1">
          <a:blip r:embed="rId4">
            <a:alphaModFix/>
          </a:blip>
          <a:srcRect b="23685" l="18673" r="18579" t="17701"/>
          <a:stretch/>
        </p:blipFill>
        <p:spPr>
          <a:xfrm>
            <a:off x="8685475" y="2282800"/>
            <a:ext cx="2866450" cy="28920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2023-12-20T17:43:22Z</dcterms:created>
  <dc:creator>Julia Solomon</dc:creator>
</cp:coreProperties>
</file>